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theme/theme2.xml" ContentType="application/vnd.openxmlformats-officedocument.theme+xml"/>
  <Override PartName="/ppt/notesSlides/notesSlide1.xml" ContentType="application/vnd.openxmlformats-officedocument.presentationml.notesSlide+xml"/>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47" name="Shape 347"/>
          <p:cNvSpPr/>
          <p:nvPr>
            <p:ph type="sldImg"/>
          </p:nvPr>
        </p:nvSpPr>
        <p:spPr>
          <a:xfrm>
            <a:off x="1143000" y="685800"/>
            <a:ext cx="4572000" cy="3429000"/>
          </a:xfrm>
          <a:prstGeom prst="rect">
            <a:avLst/>
          </a:prstGeom>
        </p:spPr>
        <p:txBody>
          <a:bodyPr/>
          <a:lstStyle/>
          <a:p>
            <a:pPr/>
          </a:p>
        </p:txBody>
      </p:sp>
      <p:sp>
        <p:nvSpPr>
          <p:cNvPr id="348" name="Shape 3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1" name="Shape 351"/>
          <p:cNvSpPr/>
          <p:nvPr>
            <p:ph type="sldImg"/>
          </p:nvPr>
        </p:nvSpPr>
        <p:spPr>
          <a:prstGeom prst="rect">
            <a:avLst/>
          </a:prstGeom>
        </p:spPr>
        <p:txBody>
          <a:bodyPr/>
          <a:lstStyle/>
          <a:p>
            <a:pPr/>
          </a:p>
        </p:txBody>
      </p:sp>
      <p:sp>
        <p:nvSpPr>
          <p:cNvPr id="352" name="Shape 352"/>
          <p:cNvSpPr/>
          <p:nvPr>
            <p:ph type="body" sz="quarter" idx="1"/>
          </p:nvPr>
        </p:nvSpPr>
        <p:spPr>
          <a:prstGeom prst="rect">
            <a:avLst/>
          </a:prstGeom>
        </p:spPr>
        <p:txBody>
          <a:bodyPr/>
          <a:lstStyle/>
          <a:p>
            <a:pPr>
              <a:defRPr>
                <a:solidFill>
                  <a:srgbClr val="121212"/>
                </a:solidFill>
              </a:defRPr>
            </a:pPr>
            <a:r>
              <a:t>Image: 'Beads for peace' ("Perlen für den Frieden") was the motto of Emilia, Svea and Yolanda. Over a longer period of time, the three girls made beaded jewelry together and individually at home. On March 18, 2022, the girls gave away their self-made beaded jewelry and sorted-out toys at the marketplace in Warendorf in exchange for a donation to UNICEF. Later, their younger siblings joined them and supported them in their action.</a:t>
            </a:r>
            <a:b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1.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pic>
        <p:nvPicPr>
          <p:cNvPr id="11" name="Picture 5" descr="Picture 5"/>
          <p:cNvPicPr>
            <a:picLocks noChangeAspect="1"/>
          </p:cNvPicPr>
          <p:nvPr/>
        </p:nvPicPr>
        <p:blipFill>
          <a:blip r:embed="rId2">
            <a:extLst/>
          </a:blip>
          <a:srcRect l="0" t="0" r="0" b="13399"/>
          <a:stretch>
            <a:fillRect/>
          </a:stretch>
        </p:blipFill>
        <p:spPr>
          <a:xfrm>
            <a:off x="0" y="-66675"/>
            <a:ext cx="12192000" cy="7038975"/>
          </a:xfrm>
          <a:prstGeom prst="rect">
            <a:avLst/>
          </a:prstGeom>
          <a:ln w="12700">
            <a:miter lim="400000"/>
          </a:ln>
        </p:spPr>
      </p:pic>
      <p:sp>
        <p:nvSpPr>
          <p:cNvPr id="12" name="TextBox 7"/>
          <p:cNvSpPr txBox="1"/>
          <p:nvPr/>
        </p:nvSpPr>
        <p:spPr>
          <a:xfrm rot="5400000">
            <a:off x="11251044" y="736496"/>
            <a:ext cx="1333310" cy="23927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100">
                <a:latin typeface="Arial"/>
                <a:ea typeface="Arial"/>
                <a:cs typeface="Arial"/>
                <a:sym typeface="Arial"/>
              </a:defRPr>
            </a:pPr>
            <a:r>
              <a:t>©UNICEF/</a:t>
            </a:r>
            <a:r>
              <a:rPr>
                <a:solidFill>
                  <a:srgbClr val="121212"/>
                </a:solidFill>
              </a:rPr>
              <a:t>Holerga</a:t>
            </a:r>
          </a:p>
        </p:txBody>
      </p:sp>
      <p:pic>
        <p:nvPicPr>
          <p:cNvPr id="13" name="Picture 8" descr="Picture 8"/>
          <p:cNvPicPr>
            <a:picLocks noChangeAspect="1"/>
          </p:cNvPicPr>
          <p:nvPr/>
        </p:nvPicPr>
        <p:blipFill>
          <a:blip r:embed="rId3">
            <a:extLst/>
          </a:blip>
          <a:stretch>
            <a:fillRect/>
          </a:stretch>
        </p:blipFill>
        <p:spPr>
          <a:xfrm>
            <a:off x="10248516" y="5138189"/>
            <a:ext cx="1728040" cy="1424751"/>
          </a:xfrm>
          <a:prstGeom prst="rect">
            <a:avLst/>
          </a:prstGeom>
          <a:ln w="12700">
            <a:miter lim="400000"/>
          </a:ln>
        </p:spPr>
      </p:pic>
      <p:sp>
        <p:nvSpPr>
          <p:cNvPr id="14"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2"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23"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3"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34"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5"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4" name="Picture 7" descr="Picture 7"/>
          <p:cNvPicPr>
            <a:picLocks noChangeAspect="1"/>
          </p:cNvPicPr>
          <p:nvPr/>
        </p:nvPicPr>
        <p:blipFill>
          <a:blip r:embed="rId2">
            <a:extLst/>
          </a:blip>
          <a:srcRect l="4726" t="29854" r="14253" b="1614"/>
          <a:stretch>
            <a:fillRect/>
          </a:stretch>
        </p:blipFill>
        <p:spPr>
          <a:xfrm>
            <a:off x="-1" y="0"/>
            <a:ext cx="12192002" cy="6858000"/>
          </a:xfrm>
          <a:prstGeom prst="rect">
            <a:avLst/>
          </a:prstGeom>
          <a:ln w="12700">
            <a:miter lim="400000"/>
          </a:ln>
        </p:spPr>
      </p:pic>
      <p:sp>
        <p:nvSpPr>
          <p:cNvPr id="45"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7"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5"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6"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7"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sp>
        <p:nvSpPr>
          <p:cNvPr id="58" name="TextBox 3"/>
          <p:cNvSpPr txBox="1"/>
          <p:nvPr/>
        </p:nvSpPr>
        <p:spPr>
          <a:xfrm>
            <a:off x="574354" y="1624938"/>
            <a:ext cx="5213986" cy="323495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Univers LT Pro 45 Light"/>
                <a:ea typeface="Univers LT Pro 45 Light"/>
                <a:cs typeface="Univers LT Pro 45 Light"/>
                <a:sym typeface="Univers LT Pro 45 Light"/>
              </a:defRPr>
            </a:pPr>
            <a:r>
              <a:t>This flexible resource is intended to provide you with some easy to use, appropriate rights-related learning to share with your children, their families and your colleagues. </a:t>
            </a:r>
          </a:p>
          <a:p>
            <a:pPr>
              <a:defRPr sz="1600">
                <a:solidFill>
                  <a:srgbClr val="FFFFFF"/>
                </a:solidFill>
                <a:latin typeface="Univers LT Pro 45 Light"/>
                <a:ea typeface="Univers LT Pro 45 Light"/>
                <a:cs typeface="Univers LT Pro 45 Light"/>
                <a:sym typeface="Univers LT Pro 45 Light"/>
              </a:defRPr>
            </a:pPr>
          </a:p>
          <a:p>
            <a:pPr>
              <a:defRPr sz="1600">
                <a:solidFill>
                  <a:srgbClr val="FFFFFF"/>
                </a:solidFill>
                <a:latin typeface="Univers LT Pro 45 Light"/>
                <a:ea typeface="Univers LT Pro 45 Light"/>
                <a:cs typeface="Univers LT Pro 45 Light"/>
                <a:sym typeface="Univers LT Pro 45 Light"/>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sz="1600">
                <a:solidFill>
                  <a:srgbClr val="FFFFFF"/>
                </a:solidFill>
                <a:latin typeface="Univers LT Pro 45 Light"/>
                <a:ea typeface="Univers LT Pro 45 Light"/>
                <a:cs typeface="Univers LT Pro 45 Light"/>
                <a:sym typeface="Univers LT Pro 45 Light"/>
              </a:defRPr>
            </a:pPr>
          </a:p>
          <a:p>
            <a:pPr>
              <a:defRPr sz="1600">
                <a:solidFill>
                  <a:srgbClr val="FFFFFF"/>
                </a:solidFill>
                <a:latin typeface="Univers LT Pro 45 Light"/>
                <a:ea typeface="Univers LT Pro 45 Light"/>
                <a:cs typeface="Univers LT Pro 45 Light"/>
                <a:sym typeface="Univers LT Pro 45 Light"/>
              </a:defRPr>
            </a:pPr>
            <a:r>
              <a:t>This pack also provides links to learning resources from third parties and from the UK Committee for UNICEF (UNICEF UK) that you can access for free</a:t>
            </a:r>
            <a:r>
              <a:rPr sz="1700">
                <a:latin typeface="Arial"/>
                <a:ea typeface="Arial"/>
                <a:cs typeface="Arial"/>
                <a:sym typeface="Arial"/>
              </a:rPr>
              <a:t>.</a:t>
            </a:r>
          </a:p>
        </p:txBody>
      </p:sp>
      <p:pic>
        <p:nvPicPr>
          <p:cNvPr id="59"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8"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pic>
        <p:nvPicPr>
          <p:cNvPr id="69"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70"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1"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2"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3" name="Picture 4" descr="Picture 4"/>
          <p:cNvPicPr>
            <a:picLocks noChangeAspect="1"/>
          </p:cNvPicPr>
          <p:nvPr/>
        </p:nvPicPr>
        <p:blipFill>
          <a:blip r:embed="rId3">
            <a:extLst/>
          </a:blip>
          <a:stretch>
            <a:fillRect/>
          </a:stretch>
        </p:blipFill>
        <p:spPr>
          <a:xfrm>
            <a:off x="677477" y="2326112"/>
            <a:ext cx="4512042" cy="4531889"/>
          </a:xfrm>
          <a:prstGeom prst="rect">
            <a:avLst/>
          </a:prstGeom>
          <a:ln w="12700">
            <a:miter lim="400000"/>
          </a:ln>
        </p:spPr>
      </p:pic>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1"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2"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3" name="Text Placeholder 30"/>
          <p:cNvSpPr/>
          <p:nvPr>
            <p:ph type="body" sz="quarter" idx="22" hasCustomPrompt="1"/>
          </p:nvPr>
        </p:nvSpPr>
        <p:spPr>
          <a:xfrm>
            <a:off x="528636" y="1481683"/>
            <a:ext cx="5467051"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4"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5"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6"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7"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8"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pic>
        <p:nvPicPr>
          <p:cNvPr id="96" name="Picture 8" descr="Picture 8"/>
          <p:cNvPicPr>
            <a:picLocks noChangeAspect="1"/>
          </p:cNvPicPr>
          <p:nvPr/>
        </p:nvPicPr>
        <p:blipFill>
          <a:blip r:embed="rId2">
            <a:extLst/>
          </a:blip>
          <a:srcRect l="20344" t="0" r="20344" b="0"/>
          <a:stretch>
            <a:fillRect/>
          </a:stretch>
        </p:blipFill>
        <p:spPr>
          <a:xfrm>
            <a:off x="-5356" y="1"/>
            <a:ext cx="6101357" cy="6858000"/>
          </a:xfrm>
          <a:prstGeom prst="rect">
            <a:avLst/>
          </a:prstGeom>
          <a:ln w="12700">
            <a:miter lim="400000"/>
          </a:ln>
        </p:spPr>
      </p:pic>
      <p:sp>
        <p:nvSpPr>
          <p:cNvPr id="97" name="TextBox 5"/>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0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0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2" name="Text Placeholder 32"/>
          <p:cNvSpPr/>
          <p:nvPr>
            <p:ph type="body" sz="quarter" idx="24" hasCustomPrompt="1"/>
          </p:nvPr>
        </p:nvSpPr>
        <p:spPr>
          <a:xfrm>
            <a:off x="6535898" y="4179742"/>
            <a:ext cx="3534377"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3"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2"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3" name="TextBox 11"/>
          <p:cNvSpPr txBox="1"/>
          <p:nvPr/>
        </p:nvSpPr>
        <p:spPr>
          <a:xfrm>
            <a:off x="6141720" y="6642555"/>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4"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5"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6"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7"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18"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19"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20"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sp>
        <p:nvSpPr>
          <p:cNvPr id="12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2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2"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3"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34" name="TextBox 1"/>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135"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36" name="TextBox 6"/>
          <p:cNvSpPr txBox="1"/>
          <p:nvPr/>
        </p:nvSpPr>
        <p:spPr>
          <a:xfrm rot="16200000">
            <a:off x="-485083" y="6124779"/>
            <a:ext cx="1172586" cy="20241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800">
                <a:latin typeface="Arial"/>
                <a:ea typeface="Arial"/>
                <a:cs typeface="Arial"/>
                <a:sym typeface="Arial"/>
              </a:defRPr>
            </a:pPr>
            <a:r>
              <a:t>© UNICEF/</a:t>
            </a:r>
            <a:r>
              <a:rPr>
                <a:solidFill>
                  <a:srgbClr val="121212"/>
                </a:solidFill>
              </a:rPr>
              <a:t>UN0411231</a:t>
            </a:r>
          </a:p>
        </p:txBody>
      </p:sp>
      <p:sp>
        <p:nvSpPr>
          <p:cNvPr id="1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4"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5"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6"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7"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48"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49"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50"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51"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2"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60"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61"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2" name="Text Placeholder 30"/>
          <p:cNvSpPr/>
          <p:nvPr>
            <p:ph type="body" sz="quarter" idx="22" hasCustomPrompt="1"/>
          </p:nvPr>
        </p:nvSpPr>
        <p:spPr>
          <a:xfrm>
            <a:off x="528636" y="1481683"/>
            <a:ext cx="10781622"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3"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4"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5"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6"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4"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5"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6" name="Text Placeholder 30"/>
          <p:cNvSpPr/>
          <p:nvPr>
            <p:ph type="body" sz="quarter" idx="22" hasCustomPrompt="1"/>
          </p:nvPr>
        </p:nvSpPr>
        <p:spPr>
          <a:xfrm>
            <a:off x="528636" y="1481683"/>
            <a:ext cx="10901365" cy="448809"/>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7"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78"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79"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pic>
        <p:nvPicPr>
          <p:cNvPr id="180"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8"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8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8"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19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8"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0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8"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9"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20"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8"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2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6"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7"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5"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6"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7"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8"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4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6" name="Picture 6" descr="Picture 6"/>
          <p:cNvPicPr>
            <a:picLocks noChangeAspect="1"/>
          </p:cNvPicPr>
          <p:nvPr/>
        </p:nvPicPr>
        <p:blipFill>
          <a:blip r:embed="rId2">
            <a:extLst/>
          </a:blip>
          <a:srcRect l="0" t="7812" r="0" b="7812"/>
          <a:stretch>
            <a:fillRect/>
          </a:stretch>
        </p:blipFill>
        <p:spPr>
          <a:xfrm>
            <a:off x="0" y="-1"/>
            <a:ext cx="12192000" cy="6858002"/>
          </a:xfrm>
          <a:prstGeom prst="rect">
            <a:avLst/>
          </a:prstGeom>
          <a:ln w="12700">
            <a:miter lim="400000"/>
          </a:ln>
        </p:spPr>
      </p:pic>
      <p:sp>
        <p:nvSpPr>
          <p:cNvPr id="257"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8"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9"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spTree>
      <p:nvGrpSpPr>
        <p:cNvPr id="1" name=""/>
        <p:cNvGrpSpPr/>
        <p:nvPr/>
      </p:nvGrpSpPr>
      <p:grpSpPr>
        <a:xfrm>
          <a:off x="0" y="0"/>
          <a:ext cx="0" cy="0"/>
          <a:chOff x="0" y="0"/>
          <a:chExt cx="0" cy="0"/>
        </a:xfrm>
      </p:grpSpPr>
      <p:sp>
        <p:nvSpPr>
          <p:cNvPr id="267" name="Title Text"/>
          <p:cNvSpPr txBox="1"/>
          <p:nvPr>
            <p:ph type="title"/>
          </p:nvPr>
        </p:nvSpPr>
        <p:spPr>
          <a:xfrm>
            <a:off x="1524000" y="1122362"/>
            <a:ext cx="9144000" cy="2387601"/>
          </a:xfrm>
          <a:prstGeom prst="rect">
            <a:avLst/>
          </a:prstGeom>
        </p:spPr>
        <p:txBody>
          <a:bodyPr anchor="b"/>
          <a:lstStyle>
            <a:lvl1pPr algn="ctr">
              <a:defRPr b="0" sz="6000">
                <a:latin typeface="Calibri Light"/>
                <a:ea typeface="Calibri Light"/>
                <a:cs typeface="Calibri Light"/>
                <a:sym typeface="Calibri Light"/>
              </a:defRPr>
            </a:lvl1pPr>
          </a:lstStyle>
          <a:p>
            <a:pPr/>
            <a:r>
              <a:t>Title Text</a:t>
            </a:r>
          </a:p>
        </p:txBody>
      </p:sp>
      <p:sp>
        <p:nvSpPr>
          <p:cNvPr id="268"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atin typeface="+mj-lt"/>
                <a:ea typeface="+mj-ea"/>
                <a:cs typeface="+mj-cs"/>
                <a:sym typeface="Calibri"/>
              </a:defRPr>
            </a:lvl1pPr>
            <a:lvl2pPr marL="0" indent="457200" algn="ctr">
              <a:buSzTx/>
              <a:buFontTx/>
              <a:buNone/>
              <a:defRPr sz="2400">
                <a:latin typeface="+mj-lt"/>
                <a:ea typeface="+mj-ea"/>
                <a:cs typeface="+mj-cs"/>
                <a:sym typeface="Calibri"/>
              </a:defRPr>
            </a:lvl2pPr>
            <a:lvl3pPr marL="0" indent="914400" algn="ctr">
              <a:buSzTx/>
              <a:buFontTx/>
              <a:buNone/>
              <a:defRPr sz="2400">
                <a:latin typeface="+mj-lt"/>
                <a:ea typeface="+mj-ea"/>
                <a:cs typeface="+mj-cs"/>
                <a:sym typeface="Calibri"/>
              </a:defRPr>
            </a:lvl3pPr>
            <a:lvl4pPr marL="0" indent="1371600" algn="ctr">
              <a:buSzTx/>
              <a:buFontTx/>
              <a:buNone/>
              <a:defRPr sz="2400">
                <a:latin typeface="+mj-lt"/>
                <a:ea typeface="+mj-ea"/>
                <a:cs typeface="+mj-cs"/>
                <a:sym typeface="Calibri"/>
              </a:defRPr>
            </a:lvl4pPr>
            <a:lvl5pPr marL="0" indent="1828800" algn="ctr">
              <a:buSzTx/>
              <a:buFontTx/>
              <a:buNone/>
              <a:defRPr sz="24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26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76" name="Title Text"/>
          <p:cNvSpPr txBox="1"/>
          <p:nvPr>
            <p:ph type="title"/>
          </p:nvPr>
        </p:nvSpPr>
        <p:spPr>
          <a:xfrm>
            <a:off x="838200" y="365125"/>
            <a:ext cx="10515600" cy="1325563"/>
          </a:xfrm>
          <a:prstGeom prst="rect">
            <a:avLst/>
          </a:prstGeom>
        </p:spPr>
        <p:txBody>
          <a:bodyPr/>
          <a:lstStyle>
            <a:lvl1pPr>
              <a:defRPr b="0">
                <a:latin typeface="Calibri Light"/>
                <a:ea typeface="Calibri Light"/>
                <a:cs typeface="Calibri Light"/>
                <a:sym typeface="Calibri Light"/>
              </a:defRPr>
            </a:lvl1pPr>
          </a:lstStyle>
          <a:p>
            <a:pPr/>
            <a:r>
              <a:t>Title Text</a:t>
            </a:r>
          </a:p>
        </p:txBody>
      </p:sp>
      <p:sp>
        <p:nvSpPr>
          <p:cNvPr id="277" name="Body Level One…"/>
          <p:cNvSpPr txBox="1"/>
          <p:nvPr>
            <p:ph type="body" idx="1"/>
          </p:nvPr>
        </p:nvSpPr>
        <p:spPr>
          <a:xfrm>
            <a:off x="838200" y="1825625"/>
            <a:ext cx="10515600" cy="4351338"/>
          </a:xfrm>
          <a:prstGeom prst="rect">
            <a:avLst/>
          </a:prstGeom>
        </p:spPr>
        <p:txBody>
          <a:bodyPr/>
          <a:lstStyle>
            <a:lvl1pPr>
              <a:defRPr>
                <a:latin typeface="+mj-lt"/>
                <a:ea typeface="+mj-ea"/>
                <a:cs typeface="+mj-cs"/>
                <a:sym typeface="Calibri"/>
              </a:defRPr>
            </a:lvl1pPr>
            <a:lvl2pPr>
              <a:defRPr>
                <a:latin typeface="+mj-lt"/>
                <a:ea typeface="+mj-ea"/>
                <a:cs typeface="+mj-cs"/>
                <a:sym typeface="Calibri"/>
              </a:defRPr>
            </a:lvl2pPr>
            <a:lvl3pPr>
              <a:defRPr>
                <a:latin typeface="+mj-lt"/>
                <a:ea typeface="+mj-ea"/>
                <a:cs typeface="+mj-cs"/>
                <a:sym typeface="Calibri"/>
              </a:defRPr>
            </a:lvl3pPr>
            <a:lvl4pPr>
              <a:defRPr>
                <a:latin typeface="+mj-lt"/>
                <a:ea typeface="+mj-ea"/>
                <a:cs typeface="+mj-cs"/>
                <a:sym typeface="Calibri"/>
              </a:defRPr>
            </a:lvl4pPr>
            <a:lvl5pPr>
              <a:defRPr>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27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85" name="Title Text"/>
          <p:cNvSpPr txBox="1"/>
          <p:nvPr>
            <p:ph type="title"/>
          </p:nvPr>
        </p:nvSpPr>
        <p:spPr>
          <a:xfrm>
            <a:off x="831850" y="1709738"/>
            <a:ext cx="10515600" cy="2852737"/>
          </a:xfrm>
          <a:prstGeom prst="rect">
            <a:avLst/>
          </a:prstGeom>
        </p:spPr>
        <p:txBody>
          <a:bodyPr anchor="b"/>
          <a:lstStyle>
            <a:lvl1pPr>
              <a:defRPr b="0" sz="6000">
                <a:latin typeface="Calibri Light"/>
                <a:ea typeface="Calibri Light"/>
                <a:cs typeface="Calibri Light"/>
                <a:sym typeface="Calibri Light"/>
              </a:defRPr>
            </a:lvl1pPr>
          </a:lstStyle>
          <a:p>
            <a:pPr/>
            <a:r>
              <a:t>Title Text</a:t>
            </a:r>
          </a:p>
        </p:txBody>
      </p:sp>
      <p:sp>
        <p:nvSpPr>
          <p:cNvPr id="286"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latin typeface="+mj-lt"/>
                <a:ea typeface="+mj-ea"/>
                <a:cs typeface="+mj-cs"/>
                <a:sym typeface="Calibri"/>
              </a:defRPr>
            </a:lvl1pPr>
            <a:lvl2pPr marL="0" indent="457200">
              <a:buSzTx/>
              <a:buFontTx/>
              <a:buNone/>
              <a:defRPr sz="2400">
                <a:solidFill>
                  <a:srgbClr val="888888"/>
                </a:solidFill>
                <a:latin typeface="+mj-lt"/>
                <a:ea typeface="+mj-ea"/>
                <a:cs typeface="+mj-cs"/>
                <a:sym typeface="Calibri"/>
              </a:defRPr>
            </a:lvl2pPr>
            <a:lvl3pPr marL="0" indent="914400">
              <a:buSzTx/>
              <a:buFontTx/>
              <a:buNone/>
              <a:defRPr sz="2400">
                <a:solidFill>
                  <a:srgbClr val="888888"/>
                </a:solidFill>
                <a:latin typeface="+mj-lt"/>
                <a:ea typeface="+mj-ea"/>
                <a:cs typeface="+mj-cs"/>
                <a:sym typeface="Calibri"/>
              </a:defRPr>
            </a:lvl3pPr>
            <a:lvl4pPr marL="0" indent="1371600">
              <a:buSzTx/>
              <a:buFontTx/>
              <a:buNone/>
              <a:defRPr sz="2400">
                <a:solidFill>
                  <a:srgbClr val="888888"/>
                </a:solidFill>
                <a:latin typeface="+mj-lt"/>
                <a:ea typeface="+mj-ea"/>
                <a:cs typeface="+mj-cs"/>
                <a:sym typeface="Calibri"/>
              </a:defRPr>
            </a:lvl4pPr>
            <a:lvl5pPr marL="0" indent="1828800">
              <a:buSzTx/>
              <a:buFontTx/>
              <a:buNone/>
              <a:defRPr sz="2400">
                <a:solidFill>
                  <a:srgbClr val="888888"/>
                </a:solidFill>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28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294" name="Title Text"/>
          <p:cNvSpPr txBox="1"/>
          <p:nvPr>
            <p:ph type="title"/>
          </p:nvPr>
        </p:nvSpPr>
        <p:spPr>
          <a:xfrm>
            <a:off x="838200" y="365125"/>
            <a:ext cx="10515600" cy="1325563"/>
          </a:xfrm>
          <a:prstGeom prst="rect">
            <a:avLst/>
          </a:prstGeom>
        </p:spPr>
        <p:txBody>
          <a:bodyPr/>
          <a:lstStyle>
            <a:lvl1pPr>
              <a:defRPr b="0">
                <a:latin typeface="Calibri Light"/>
                <a:ea typeface="Calibri Light"/>
                <a:cs typeface="Calibri Light"/>
                <a:sym typeface="Calibri Light"/>
              </a:defRPr>
            </a:lvl1pPr>
          </a:lstStyle>
          <a:p>
            <a:pPr/>
            <a:r>
              <a:t>Title Text</a:t>
            </a:r>
          </a:p>
        </p:txBody>
      </p:sp>
      <p:sp>
        <p:nvSpPr>
          <p:cNvPr id="295" name="Body Level One…"/>
          <p:cNvSpPr txBox="1"/>
          <p:nvPr>
            <p:ph type="body" sz="half" idx="1"/>
          </p:nvPr>
        </p:nvSpPr>
        <p:spPr>
          <a:xfrm>
            <a:off x="838200" y="1825625"/>
            <a:ext cx="5181600" cy="4351338"/>
          </a:xfrm>
          <a:prstGeom prst="rect">
            <a:avLst/>
          </a:prstGeom>
        </p:spPr>
        <p:txBody>
          <a:bodyPr/>
          <a:lstStyle>
            <a:lvl1pPr>
              <a:defRPr>
                <a:latin typeface="+mj-lt"/>
                <a:ea typeface="+mj-ea"/>
                <a:cs typeface="+mj-cs"/>
                <a:sym typeface="Calibri"/>
              </a:defRPr>
            </a:lvl1pPr>
            <a:lvl2pPr>
              <a:defRPr>
                <a:latin typeface="+mj-lt"/>
                <a:ea typeface="+mj-ea"/>
                <a:cs typeface="+mj-cs"/>
                <a:sym typeface="Calibri"/>
              </a:defRPr>
            </a:lvl2pPr>
            <a:lvl3pPr>
              <a:defRPr>
                <a:latin typeface="+mj-lt"/>
                <a:ea typeface="+mj-ea"/>
                <a:cs typeface="+mj-cs"/>
                <a:sym typeface="Calibri"/>
              </a:defRPr>
            </a:lvl3pPr>
            <a:lvl4pPr>
              <a:defRPr>
                <a:latin typeface="+mj-lt"/>
                <a:ea typeface="+mj-ea"/>
                <a:cs typeface="+mj-cs"/>
                <a:sym typeface="Calibri"/>
              </a:defRPr>
            </a:lvl4pPr>
            <a:lvl5pPr>
              <a:defRPr>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29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303" name="Title Text"/>
          <p:cNvSpPr txBox="1"/>
          <p:nvPr>
            <p:ph type="title"/>
          </p:nvPr>
        </p:nvSpPr>
        <p:spPr>
          <a:xfrm>
            <a:off x="839787" y="365125"/>
            <a:ext cx="10515601" cy="1325563"/>
          </a:xfrm>
          <a:prstGeom prst="rect">
            <a:avLst/>
          </a:prstGeom>
        </p:spPr>
        <p:txBody>
          <a:bodyPr/>
          <a:lstStyle>
            <a:lvl1pPr>
              <a:defRPr b="0">
                <a:latin typeface="Calibri Light"/>
                <a:ea typeface="Calibri Light"/>
                <a:cs typeface="Calibri Light"/>
                <a:sym typeface="Calibri Light"/>
              </a:defRPr>
            </a:lvl1pPr>
          </a:lstStyle>
          <a:p>
            <a:pPr/>
            <a:r>
              <a:t>Title Text</a:t>
            </a:r>
          </a:p>
        </p:txBody>
      </p:sp>
      <p:sp>
        <p:nvSpPr>
          <p:cNvPr id="304"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atin typeface="+mj-lt"/>
                <a:ea typeface="+mj-ea"/>
                <a:cs typeface="+mj-cs"/>
                <a:sym typeface="Calibri"/>
              </a:defRPr>
            </a:lvl1pPr>
            <a:lvl2pPr marL="0" indent="457200">
              <a:buSzTx/>
              <a:buFontTx/>
              <a:buNone/>
              <a:defRPr b="1" sz="2400">
                <a:latin typeface="+mj-lt"/>
                <a:ea typeface="+mj-ea"/>
                <a:cs typeface="+mj-cs"/>
                <a:sym typeface="Calibri"/>
              </a:defRPr>
            </a:lvl2pPr>
            <a:lvl3pPr marL="0" indent="914400">
              <a:buSzTx/>
              <a:buFontTx/>
              <a:buNone/>
              <a:defRPr b="1" sz="2400">
                <a:latin typeface="+mj-lt"/>
                <a:ea typeface="+mj-ea"/>
                <a:cs typeface="+mj-cs"/>
                <a:sym typeface="Calibri"/>
              </a:defRPr>
            </a:lvl3pPr>
            <a:lvl4pPr marL="0" indent="1371600">
              <a:buSzTx/>
              <a:buFontTx/>
              <a:buNone/>
              <a:defRPr b="1" sz="2400">
                <a:latin typeface="+mj-lt"/>
                <a:ea typeface="+mj-ea"/>
                <a:cs typeface="+mj-cs"/>
                <a:sym typeface="Calibri"/>
              </a:defRPr>
            </a:lvl4pPr>
            <a:lvl5pPr marL="0" indent="1828800">
              <a:buSzTx/>
              <a:buFontTx/>
              <a:buNone/>
              <a:defRPr b="1" sz="24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305"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latin typeface="+mj-lt"/>
                <a:ea typeface="+mj-ea"/>
                <a:cs typeface="+mj-cs"/>
                <a:sym typeface="Calibri"/>
              </a:defRPr>
            </a:pPr>
          </a:p>
        </p:txBody>
      </p:sp>
      <p:sp>
        <p:nvSpPr>
          <p:cNvPr id="30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313" name="Title Text"/>
          <p:cNvSpPr txBox="1"/>
          <p:nvPr>
            <p:ph type="title"/>
          </p:nvPr>
        </p:nvSpPr>
        <p:spPr>
          <a:xfrm>
            <a:off x="838200" y="365125"/>
            <a:ext cx="10515600" cy="1325563"/>
          </a:xfrm>
          <a:prstGeom prst="rect">
            <a:avLst/>
          </a:prstGeom>
        </p:spPr>
        <p:txBody>
          <a:bodyPr/>
          <a:lstStyle>
            <a:lvl1pPr>
              <a:defRPr b="0">
                <a:latin typeface="Calibri Light"/>
                <a:ea typeface="Calibri Light"/>
                <a:cs typeface="Calibri Light"/>
                <a:sym typeface="Calibri Light"/>
              </a:defRPr>
            </a:lvl1pPr>
          </a:lstStyle>
          <a:p>
            <a:pPr/>
            <a:r>
              <a:t>Title Text</a:t>
            </a:r>
          </a:p>
        </p:txBody>
      </p:sp>
      <p:sp>
        <p:nvSpPr>
          <p:cNvPr id="31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32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328" name="Title Text"/>
          <p:cNvSpPr txBox="1"/>
          <p:nvPr>
            <p:ph type="title"/>
          </p:nvPr>
        </p:nvSpPr>
        <p:spPr>
          <a:xfrm>
            <a:off x="839787" y="457200"/>
            <a:ext cx="3932239" cy="1600200"/>
          </a:xfrm>
          <a:prstGeom prst="rect">
            <a:avLst/>
          </a:prstGeom>
        </p:spPr>
        <p:txBody>
          <a:bodyPr anchor="b"/>
          <a:lstStyle>
            <a:lvl1pPr>
              <a:defRPr b="0" sz="3200">
                <a:latin typeface="Calibri Light"/>
                <a:ea typeface="Calibri Light"/>
                <a:cs typeface="Calibri Light"/>
                <a:sym typeface="Calibri Light"/>
              </a:defRPr>
            </a:lvl1pPr>
          </a:lstStyle>
          <a:p>
            <a:pPr/>
            <a:r>
              <a:t>Title Text</a:t>
            </a:r>
          </a:p>
        </p:txBody>
      </p:sp>
      <p:sp>
        <p:nvSpPr>
          <p:cNvPr id="329" name="Body Level One…"/>
          <p:cNvSpPr txBox="1"/>
          <p:nvPr>
            <p:ph type="body" sz="half" idx="1"/>
          </p:nvPr>
        </p:nvSpPr>
        <p:spPr>
          <a:xfrm>
            <a:off x="5183187" y="987425"/>
            <a:ext cx="6172201" cy="4873625"/>
          </a:xfrm>
          <a:prstGeom prst="rect">
            <a:avLst/>
          </a:prstGeom>
        </p:spPr>
        <p:txBody>
          <a:bodyPr/>
          <a:lstStyle>
            <a:lvl1pPr>
              <a:defRPr sz="3200">
                <a:latin typeface="+mj-lt"/>
                <a:ea typeface="+mj-ea"/>
                <a:cs typeface="+mj-cs"/>
                <a:sym typeface="Calibri"/>
              </a:defRPr>
            </a:lvl1pPr>
            <a:lvl2pPr marL="718457" indent="-261257">
              <a:defRPr sz="3200">
                <a:latin typeface="+mj-lt"/>
                <a:ea typeface="+mj-ea"/>
                <a:cs typeface="+mj-cs"/>
                <a:sym typeface="Calibri"/>
              </a:defRPr>
            </a:lvl2pPr>
            <a:lvl3pPr marL="1219200" indent="-304800">
              <a:defRPr sz="3200">
                <a:latin typeface="+mj-lt"/>
                <a:ea typeface="+mj-ea"/>
                <a:cs typeface="+mj-cs"/>
                <a:sym typeface="Calibri"/>
              </a:defRPr>
            </a:lvl3pPr>
            <a:lvl4pPr marL="1737360" indent="-365760">
              <a:defRPr sz="3200">
                <a:latin typeface="+mj-lt"/>
                <a:ea typeface="+mj-ea"/>
                <a:cs typeface="+mj-cs"/>
                <a:sym typeface="Calibri"/>
              </a:defRPr>
            </a:lvl4pPr>
            <a:lvl5pPr marL="2194560" indent="-365760">
              <a:defRPr sz="32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330" name="Text Placeholder 3"/>
          <p:cNvSpPr/>
          <p:nvPr>
            <p:ph type="body" sz="quarter" idx="21"/>
          </p:nvPr>
        </p:nvSpPr>
        <p:spPr>
          <a:xfrm>
            <a:off x="839787" y="2057400"/>
            <a:ext cx="3932239" cy="3811588"/>
          </a:xfrm>
          <a:prstGeom prst="rect">
            <a:avLst/>
          </a:prstGeom>
        </p:spPr>
        <p:txBody>
          <a:bodyPr/>
          <a:lstStyle/>
          <a:p>
            <a:pPr marL="0" indent="0">
              <a:buSzTx/>
              <a:buFontTx/>
              <a:buNone/>
              <a:defRPr sz="1600">
                <a:latin typeface="+mj-lt"/>
                <a:ea typeface="+mj-ea"/>
                <a:cs typeface="+mj-cs"/>
                <a:sym typeface="Calibri"/>
              </a:defRPr>
            </a:pPr>
          </a:p>
        </p:txBody>
      </p:sp>
      <p:sp>
        <p:nvSpPr>
          <p:cNvPr id="33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338" name="Title Text"/>
          <p:cNvSpPr txBox="1"/>
          <p:nvPr>
            <p:ph type="title"/>
          </p:nvPr>
        </p:nvSpPr>
        <p:spPr>
          <a:xfrm>
            <a:off x="839787" y="457200"/>
            <a:ext cx="3932239" cy="1600200"/>
          </a:xfrm>
          <a:prstGeom prst="rect">
            <a:avLst/>
          </a:prstGeom>
        </p:spPr>
        <p:txBody>
          <a:bodyPr anchor="b"/>
          <a:lstStyle>
            <a:lvl1pPr>
              <a:defRPr b="0" sz="3200">
                <a:latin typeface="Calibri Light"/>
                <a:ea typeface="Calibri Light"/>
                <a:cs typeface="Calibri Light"/>
                <a:sym typeface="Calibri Light"/>
              </a:defRPr>
            </a:lvl1pPr>
          </a:lstStyle>
          <a:p>
            <a:pPr/>
            <a:r>
              <a:t>Title Text</a:t>
            </a:r>
          </a:p>
        </p:txBody>
      </p:sp>
      <p:sp>
        <p:nvSpPr>
          <p:cNvPr id="339"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340"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atin typeface="+mj-lt"/>
                <a:ea typeface="+mj-ea"/>
                <a:cs typeface="+mj-cs"/>
                <a:sym typeface="Calibri"/>
              </a:defRPr>
            </a:lvl1pPr>
            <a:lvl2pPr marL="0" indent="457200">
              <a:buSzTx/>
              <a:buFontTx/>
              <a:buNone/>
              <a:defRPr sz="1600">
                <a:latin typeface="+mj-lt"/>
                <a:ea typeface="+mj-ea"/>
                <a:cs typeface="+mj-cs"/>
                <a:sym typeface="Calibri"/>
              </a:defRPr>
            </a:lvl2pPr>
            <a:lvl3pPr marL="0" indent="914400">
              <a:buSzTx/>
              <a:buFontTx/>
              <a:buNone/>
              <a:defRPr sz="1600">
                <a:latin typeface="+mj-lt"/>
                <a:ea typeface="+mj-ea"/>
                <a:cs typeface="+mj-cs"/>
                <a:sym typeface="Calibri"/>
              </a:defRPr>
            </a:lvl3pPr>
            <a:lvl4pPr marL="0" indent="1371600">
              <a:buSzTx/>
              <a:buFontTx/>
              <a:buNone/>
              <a:defRPr sz="1600">
                <a:latin typeface="+mj-lt"/>
                <a:ea typeface="+mj-ea"/>
                <a:cs typeface="+mj-cs"/>
                <a:sym typeface="Calibri"/>
              </a:defRPr>
            </a:lvl4pPr>
            <a:lvl5pPr marL="0" indent="1828800">
              <a:buSzTx/>
              <a:buFontTx/>
              <a:buNone/>
              <a:defRPr sz="16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34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 Id="rId23" Type="http://schemas.openxmlformats.org/officeDocument/2006/relationships/slideLayout" Target="../slideLayouts/slideLayout22.xml"/><Relationship Id="rId24" Type="http://schemas.openxmlformats.org/officeDocument/2006/relationships/slideLayout" Target="../slideLayouts/slideLayout23.xml"/><Relationship Id="rId25" Type="http://schemas.openxmlformats.org/officeDocument/2006/relationships/slideLayout" Target="../slideLayouts/slideLayout24.xml"/><Relationship Id="rId26" Type="http://schemas.openxmlformats.org/officeDocument/2006/relationships/slideLayout" Target="../slideLayouts/slideLayout25.xml"/><Relationship Id="rId27" Type="http://schemas.openxmlformats.org/officeDocument/2006/relationships/slideLayout" Target="../slideLayouts/slideLayout26.xml"/><Relationship Id="rId28" Type="http://schemas.openxmlformats.org/officeDocument/2006/relationships/slideLayout" Target="../slideLayouts/slideLayout27.xml"/><Relationship Id="rId29" Type="http://schemas.openxmlformats.org/officeDocument/2006/relationships/slideLayout" Target="../slideLayouts/slideLayout28.xml"/><Relationship Id="rId30" Type="http://schemas.openxmlformats.org/officeDocument/2006/relationships/slideLayout" Target="../slideLayouts/slideLayout29.xml"/><Relationship Id="rId3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7"/>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jpeg"/><Relationship Id="rId3" Type="http://schemas.openxmlformats.org/officeDocument/2006/relationships/image" Target="../media/image10.jpeg"/><Relationship Id="rId4" Type="http://schemas.openxmlformats.org/officeDocument/2006/relationships/image" Target="../media/image11.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youtu.be/-pKiONd83tY" TargetMode="External"/><Relationship Id="rId3" Type="http://schemas.openxmlformats.org/officeDocument/2006/relationships/image" Target="../media/image4.png"/><Relationship Id="rId4" Type="http://schemas.openxmlformats.org/officeDocument/2006/relationships/video" Target="https://www.youtube.com/embed/-pKiONd83tY?feature=oembed" TargetMode="External"/><Relationship Id="rId5" Type="http://schemas.openxmlformats.org/officeDocument/2006/relationships/image" Target="../media/image12.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hyperlink" Target="https://youtu.be/vkbwYsvZ4d8" TargetMode="External"/><Relationship Id="rId3" Type="http://schemas.openxmlformats.org/officeDocument/2006/relationships/hyperlink" Target="https://www.youtube.com/watch?v=w3xvtSNA6Is" TargetMode="External"/><Relationship Id="rId4" Type="http://schemas.openxmlformats.org/officeDocument/2006/relationships/hyperlink" Target="https://www.youtube.com/watch?v=l8E6R0lAXqA" TargetMode="External"/><Relationship Id="rId5" Type="http://schemas.openxmlformats.org/officeDocument/2006/relationships/hyperlink" Target="https://www.bbc.co.uk/teach/class-clips-video/pshe-eyfs-ks1-feeling-worried/zb6ngwx" TargetMode="External"/><Relationship Id="rId6" Type="http://schemas.openxmlformats.org/officeDocument/2006/relationships/hyperlink" Target="https://www.bbc.co.uk/teach/class-clips-video/pshe-eyfs-ks1-feeling-happy/znnhvk7" TargetMode="External"/><Relationship Id="rId7" Type="http://schemas.openxmlformats.org/officeDocument/2006/relationships/video" Target="https://www.youtube.com/embed/w3xvtSNA6Is?feature=oembed" TargetMode="External"/><Relationship Id="rId8" Type="http://schemas.openxmlformats.org/officeDocument/2006/relationships/image" Target="../media/image13.jpeg"/><Relationship Id="rId9" Type="http://schemas.openxmlformats.org/officeDocument/2006/relationships/video" Target="https://www.youtube.com/embed/l8E6R0lAXqA?feature=oembed" TargetMode="External"/><Relationship Id="rId10" Type="http://schemas.openxmlformats.org/officeDocument/2006/relationships/image" Target="../media/image14.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bbc.co.uk/teach/supermovers/pshe-super-mood-movers-right-and-respect/zr32wnb" TargetMode="External"/><Relationship Id="rId3" Type="http://schemas.openxmlformats.org/officeDocument/2006/relationships/video" Target="https://www.youtube.com/embed/IIbBI-BT9c4?feature=oembed" TargetMode="External"/><Relationship Id="rId4" Type="http://schemas.openxmlformats.org/officeDocument/2006/relationships/image" Target="../media/image15.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bbc.co.uk/teach/supermovers/pshe-super-mood-movers-look-after-yourself/zx2gydm" TargetMode="Externa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unicef.org/on-my-mind#test-your-knowledge" TargetMode="External"/><Relationship Id="rId3" Type="http://schemas.openxmlformats.org/officeDocument/2006/relationships/hyperlink" Target="https://www.youtube.com/watch?v=tcnJz2R0hx0" TargetMode="External"/><Relationship Id="rId4" Type="http://schemas.openxmlformats.org/officeDocument/2006/relationships/video" Target="https://www.youtube.com/embed/tcnJz2R0hx0?feature=oembed" TargetMode="External"/><Relationship Id="rId5" Type="http://schemas.openxmlformats.org/officeDocument/2006/relationships/image" Target="../media/image16.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youtu.be/QQYgCxu988s" TargetMode="External"/><Relationship Id="rId3" Type="http://schemas.openxmlformats.org/officeDocument/2006/relationships/hyperlink" Target="https://www.voicesofyouth.org/search?keywords=mental+health+blogs" TargetMode="External"/><Relationship Id="rId4" Type="http://schemas.openxmlformats.org/officeDocument/2006/relationships/video" Target="https://www.youtube.com/embed/QQYgCxu988s?feature=oembed" TargetMode="External"/><Relationship Id="rId5" Type="http://schemas.openxmlformats.org/officeDocument/2006/relationships/image" Target="../media/image17.jpeg"/><Relationship Id="rId6" Type="http://schemas.openxmlformats.org/officeDocument/2006/relationships/image" Target="../media/image5.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www.unicef.org/stories/lets-talk-about-mental-health" TargetMode="External"/><Relationship Id="rId3" Type="http://schemas.openxmlformats.org/officeDocument/2006/relationships/hyperlink" Target="https://www.youngminds.org.uk/" TargetMode="External"/><Relationship Id="rId4" Type="http://schemas.openxmlformats.org/officeDocument/2006/relationships/hyperlink" Target="https://www.mind.org.uk/for-young-people/" TargetMode="External"/><Relationship Id="rId5" Type="http://schemas.openxmlformats.org/officeDocument/2006/relationships/hyperlink" Target="https://members.parliament.uk/FindYourMP" TargetMode="External"/><Relationship Id="rId6" Type="http://schemas.openxmlformats.org/officeDocument/2006/relationships/hyperlink" Target="https://www.gov.uk/find-your-local-councillors" TargetMode="Externa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0"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4"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355" name="Text Placeholder 2"/>
          <p:cNvSpPr/>
          <p:nvPr>
            <p:ph type="body" idx="21"/>
          </p:nvPr>
        </p:nvSpPr>
        <p:spPr>
          <a:xfrm>
            <a:off x="6357938" y="1624938"/>
            <a:ext cx="5729287" cy="4490855"/>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Guess the Article</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Introducing Article 24</a:t>
            </a:r>
            <a:endParaRPr>
              <a:solidFill>
                <a:srgbClr val="000000"/>
              </a:solidFill>
            </a:endParaRPr>
          </a:p>
          <a:p>
            <a:pPr>
              <a:lnSpc>
                <a:spcPct val="150000"/>
              </a:lnSpc>
              <a:defRPr>
                <a:solidFill>
                  <a:srgbClr val="00AEEF"/>
                </a:solidFill>
                <a:latin typeface="Arial"/>
                <a:ea typeface="Arial"/>
                <a:cs typeface="Arial"/>
                <a:sym typeface="Arial"/>
              </a:defRPr>
            </a:pPr>
            <a:r>
              <a:t>Slide 5</a:t>
            </a:r>
            <a:r>
              <a:rPr>
                <a:solidFill>
                  <a:srgbClr val="000000"/>
                </a:solidFill>
              </a:rPr>
              <a:t>: Exploring Article 24 - Question</a:t>
            </a:r>
            <a:endParaRPr>
              <a:solidFill>
                <a:srgbClr val="000000"/>
              </a:solidFill>
            </a:endParaRPr>
          </a:p>
          <a:p>
            <a:pPr>
              <a:lnSpc>
                <a:spcPct val="150000"/>
              </a:lnSpc>
              <a:defRPr>
                <a:solidFill>
                  <a:srgbClr val="00AEEF"/>
                </a:solidFill>
                <a:latin typeface="Arial"/>
                <a:ea typeface="Arial"/>
                <a:cs typeface="Arial"/>
                <a:sym typeface="Arial"/>
              </a:defRPr>
            </a:pPr>
            <a:r>
              <a:t>Slide 6</a:t>
            </a:r>
            <a:r>
              <a:rPr>
                <a:solidFill>
                  <a:srgbClr val="000000"/>
                </a:solidFill>
              </a:rPr>
              <a:t>: Exploring Article 24 - Answers</a:t>
            </a:r>
            <a:endParaRPr>
              <a:solidFill>
                <a:srgbClr val="000000"/>
              </a:solidFill>
            </a:endParaRPr>
          </a:p>
          <a:p>
            <a:pPr>
              <a:lnSpc>
                <a:spcPct val="150000"/>
              </a:lnSpc>
              <a:defRPr>
                <a:solidFill>
                  <a:srgbClr val="00AEEF"/>
                </a:solidFill>
                <a:latin typeface="Arial"/>
                <a:ea typeface="Arial"/>
                <a:cs typeface="Arial"/>
                <a:sym typeface="Arial"/>
              </a:defRPr>
            </a:pPr>
            <a:r>
              <a:t>Slide 7, 8 &amp; 9</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10, 11 &amp; 12</a:t>
            </a:r>
            <a:r>
              <a:rPr>
                <a:solidFill>
                  <a:srgbClr val="000000"/>
                </a:solidFill>
              </a:rPr>
              <a:t>: 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13</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7" name="Text Placeholder 7"/>
          <p:cNvSpPr txBox="1"/>
          <p:nvPr>
            <p:ph type="body" sz="quarter" idx="1"/>
          </p:nvPr>
        </p:nvSpPr>
        <p:spPr>
          <a:xfrm>
            <a:off x="528739" y="372635"/>
            <a:ext cx="5305323" cy="722471"/>
          </a:xfrm>
          <a:prstGeom prst="rect">
            <a:avLst/>
          </a:prstGeom>
          <a:solidFill>
            <a:srgbClr val="000000"/>
          </a:solidFill>
        </p:spPr>
        <p:txBody>
          <a:bodyPr lIns="0" tIns="0" rIns="0" bIns="0"/>
          <a:lstStyle>
            <a:lvl1pPr algn="l">
              <a:defRPr b="0" spc="100" sz="3200">
                <a:solidFill>
                  <a:srgbClr val="FFFFFF"/>
                </a:solidFill>
                <a:latin typeface="Arial Black"/>
                <a:ea typeface="Arial Black"/>
                <a:cs typeface="Arial Black"/>
                <a:sym typeface="Arial Black"/>
              </a:defRPr>
            </a:lvl1pPr>
          </a:lstStyle>
          <a:p>
            <a:pPr/>
            <a:r>
              <a:t>GUESS THE ARTICLE</a:t>
            </a:r>
          </a:p>
        </p:txBody>
      </p:sp>
      <p:pic>
        <p:nvPicPr>
          <p:cNvPr id="358" name="Picture 11" descr="Picture 11"/>
          <p:cNvPicPr>
            <a:picLocks noChangeAspect="1"/>
          </p:cNvPicPr>
          <p:nvPr/>
        </p:nvPicPr>
        <p:blipFill>
          <a:blip r:embed="rId2">
            <a:extLst/>
          </a:blip>
          <a:stretch>
            <a:fillRect/>
          </a:stretch>
        </p:blipFill>
        <p:spPr>
          <a:xfrm>
            <a:off x="528740" y="1722270"/>
            <a:ext cx="3590667" cy="2393778"/>
          </a:xfrm>
          <a:prstGeom prst="rect">
            <a:avLst/>
          </a:prstGeom>
          <a:ln w="12700">
            <a:miter lim="400000"/>
          </a:ln>
        </p:spPr>
      </p:pic>
      <p:sp>
        <p:nvSpPr>
          <p:cNvPr id="359" name="TextBox 12"/>
          <p:cNvSpPr txBox="1"/>
          <p:nvPr/>
        </p:nvSpPr>
        <p:spPr>
          <a:xfrm>
            <a:off x="559470" y="4212237"/>
            <a:ext cx="3157341"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latin typeface="Arial"/>
                <a:ea typeface="Arial"/>
                <a:cs typeface="Arial"/>
                <a:sym typeface="Arial"/>
              </a:defRPr>
            </a:pPr>
            <a:r>
              <a:t>UNICEF/</a:t>
            </a:r>
            <a:r>
              <a:rPr>
                <a:solidFill>
                  <a:srgbClr val="121212"/>
                </a:solidFill>
              </a:rPr>
              <a:t>Khomenko</a:t>
            </a:r>
          </a:p>
        </p:txBody>
      </p:sp>
      <p:pic>
        <p:nvPicPr>
          <p:cNvPr id="360" name="Picture 19" descr="Picture 19"/>
          <p:cNvPicPr>
            <a:picLocks noChangeAspect="1"/>
          </p:cNvPicPr>
          <p:nvPr/>
        </p:nvPicPr>
        <p:blipFill>
          <a:blip r:embed="rId3">
            <a:extLst/>
          </a:blip>
          <a:stretch>
            <a:fillRect/>
          </a:stretch>
        </p:blipFill>
        <p:spPr>
          <a:xfrm>
            <a:off x="4369732" y="1722270"/>
            <a:ext cx="3590668" cy="2393778"/>
          </a:xfrm>
          <a:prstGeom prst="rect">
            <a:avLst/>
          </a:prstGeom>
          <a:ln w="12700">
            <a:miter lim="400000"/>
          </a:ln>
        </p:spPr>
      </p:pic>
      <p:sp>
        <p:nvSpPr>
          <p:cNvPr id="361" name="TextBox 20"/>
          <p:cNvSpPr txBox="1"/>
          <p:nvPr/>
        </p:nvSpPr>
        <p:spPr>
          <a:xfrm>
            <a:off x="4255390" y="4212237"/>
            <a:ext cx="3157342"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latin typeface="Arial"/>
                <a:ea typeface="Arial"/>
                <a:cs typeface="Arial"/>
                <a:sym typeface="Arial"/>
              </a:defRPr>
            </a:pPr>
            <a:r>
              <a:t>UNICEF/</a:t>
            </a:r>
            <a:r>
              <a:rPr>
                <a:solidFill>
                  <a:srgbClr val="121212"/>
                </a:solidFill>
              </a:rPr>
              <a:t>Abdul</a:t>
            </a:r>
          </a:p>
        </p:txBody>
      </p:sp>
      <p:pic>
        <p:nvPicPr>
          <p:cNvPr id="362" name="Picture 22" descr="Picture 22"/>
          <p:cNvPicPr>
            <a:picLocks noChangeAspect="1"/>
          </p:cNvPicPr>
          <p:nvPr/>
        </p:nvPicPr>
        <p:blipFill>
          <a:blip r:embed="rId4">
            <a:extLst/>
          </a:blip>
          <a:stretch>
            <a:fillRect/>
          </a:stretch>
        </p:blipFill>
        <p:spPr>
          <a:xfrm>
            <a:off x="8210725" y="1722270"/>
            <a:ext cx="3590668" cy="2393778"/>
          </a:xfrm>
          <a:prstGeom prst="rect">
            <a:avLst/>
          </a:prstGeom>
          <a:ln w="12700">
            <a:miter lim="400000"/>
          </a:ln>
        </p:spPr>
      </p:pic>
      <p:sp>
        <p:nvSpPr>
          <p:cNvPr id="363" name="TextBox 23"/>
          <p:cNvSpPr txBox="1"/>
          <p:nvPr/>
        </p:nvSpPr>
        <p:spPr>
          <a:xfrm>
            <a:off x="8256445" y="4227226"/>
            <a:ext cx="3157342" cy="313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latin typeface="Arial"/>
                <a:ea typeface="Arial"/>
                <a:cs typeface="Arial"/>
                <a:sym typeface="Arial"/>
              </a:defRPr>
            </a:pPr>
            <a:r>
              <a:t>UNICEF/</a:t>
            </a:r>
            <a:r>
              <a:rPr>
                <a:solidFill>
                  <a:srgbClr val="121212"/>
                </a:solidFill>
              </a:rPr>
              <a:t>Karacan</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5" name="Text Placeholder 2"/>
          <p:cNvSpPr txBox="1"/>
          <p:nvPr>
            <p:ph type="body" sz="quarter" idx="1"/>
          </p:nvPr>
        </p:nvSpPr>
        <p:spPr>
          <a:xfrm>
            <a:off x="559219" y="543718"/>
            <a:ext cx="5186260" cy="422405"/>
          </a:xfrm>
          <a:prstGeom prst="rect">
            <a:avLst/>
          </a:prstGeom>
        </p:spPr>
        <p:txBody>
          <a:bodyPr/>
          <a:lstStyle>
            <a:lvl1pPr>
              <a:defRPr b="0" sz="2000">
                <a:latin typeface="Arial Black"/>
                <a:ea typeface="Arial Black"/>
                <a:cs typeface="Arial Black"/>
                <a:sym typeface="Arial Black"/>
              </a:defRPr>
            </a:lvl1pPr>
          </a:lstStyle>
          <a:p>
            <a:pPr/>
            <a:r>
              <a:t>INTRODUCING ARTICLE 24</a:t>
            </a:r>
          </a:p>
        </p:txBody>
      </p:sp>
      <p:sp>
        <p:nvSpPr>
          <p:cNvPr id="366" name="TextBox 1"/>
          <p:cNvSpPr txBox="1"/>
          <p:nvPr/>
        </p:nvSpPr>
        <p:spPr>
          <a:xfrm>
            <a:off x="502919" y="1474471"/>
            <a:ext cx="4985421"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030303"/>
                </a:solidFill>
                <a:latin typeface="Arial"/>
                <a:ea typeface="Arial"/>
                <a:cs typeface="Arial"/>
                <a:sym typeface="Arial"/>
              </a:defRPr>
            </a:pPr>
            <a:r>
              <a:t>Katelyn Farrenson, RRSA Professional Adviser, </a:t>
            </a:r>
          </a:p>
          <a:p>
            <a:pPr>
              <a:defRPr sz="1600">
                <a:latin typeface="Arial"/>
                <a:ea typeface="Arial"/>
                <a:cs typeface="Arial"/>
                <a:sym typeface="Arial"/>
              </a:defRPr>
            </a:pPr>
            <a:r>
              <a:t>introduces Article 24</a:t>
            </a:r>
          </a:p>
        </p:txBody>
      </p:sp>
      <p:sp>
        <p:nvSpPr>
          <p:cNvPr id="367" name="TextBox 4"/>
          <p:cNvSpPr txBox="1"/>
          <p:nvPr/>
        </p:nvSpPr>
        <p:spPr>
          <a:xfrm>
            <a:off x="1357840" y="6091411"/>
            <a:ext cx="3418659"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Click </a:t>
            </a:r>
            <a:r>
              <a:rPr u="sng">
                <a:solidFill>
                  <a:srgbClr val="0563C1"/>
                </a:solidFill>
                <a:uFill>
                  <a:solidFill>
                    <a:srgbClr val="0563C1"/>
                  </a:solidFill>
                </a:uFill>
                <a:hlinkClick r:id="rId2" invalidUrl="" action="" tgtFrame="" tooltip="" history="1" highlightClick="0" endSnd="0"/>
              </a:rPr>
              <a:t>here</a:t>
            </a:r>
            <a:r>
              <a:rPr u="sng">
                <a:solidFill>
                  <a:srgbClr val="0563C1"/>
                </a:solidFill>
                <a:uFill>
                  <a:solidFill>
                    <a:srgbClr val="0563C1"/>
                  </a:solidFill>
                </a:uFill>
                <a:hlinkClick r:id="rId2" invalidUrl="" action="" tgtFrame="" tooltip="" history="1" highlightClick="0" endSnd="0"/>
              </a:rPr>
              <a:t> </a:t>
            </a:r>
            <a:r>
              <a:t>to watch on YouTube</a:t>
            </a:r>
          </a:p>
        </p:txBody>
      </p:sp>
      <p:pic>
        <p:nvPicPr>
          <p:cNvPr id="368" name="Graphic 7" descr="Graphic 7"/>
          <p:cNvPicPr>
            <a:picLocks noChangeAspect="1"/>
          </p:cNvPicPr>
          <p:nvPr/>
        </p:nvPicPr>
        <p:blipFill>
          <a:blip r:embed="rId3">
            <a:extLst/>
          </a:blip>
          <a:stretch>
            <a:fillRect/>
          </a:stretch>
        </p:blipFill>
        <p:spPr>
          <a:xfrm>
            <a:off x="6573857" y="4632650"/>
            <a:ext cx="1221029" cy="1628039"/>
          </a:xfrm>
          <a:prstGeom prst="rect">
            <a:avLst/>
          </a:prstGeom>
          <a:ln w="12700">
            <a:miter lim="400000"/>
          </a:ln>
        </p:spPr>
      </p:pic>
      <p:sp>
        <p:nvSpPr>
          <p:cNvPr id="369" name="Text Placeholder 2"/>
          <p:cNvSpPr txBox="1"/>
          <p:nvPr/>
        </p:nvSpPr>
        <p:spPr>
          <a:xfrm>
            <a:off x="6573856" y="895293"/>
            <a:ext cx="5215426" cy="28379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ct val="90000"/>
              </a:lnSpc>
              <a:spcBef>
                <a:spcPts val="1000"/>
              </a:spcBef>
              <a:defRPr b="1" sz="2000">
                <a:latin typeface="Arial"/>
                <a:ea typeface="Arial"/>
                <a:cs typeface="Arial"/>
                <a:sym typeface="Arial"/>
              </a:defRPr>
            </a:lvl1pPr>
          </a:lstStyle>
          <a:p>
            <a:pPr/>
            <a:r>
              <a:t>Mental Health Awareness Week</a:t>
            </a:r>
          </a:p>
        </p:txBody>
      </p:sp>
      <p:sp>
        <p:nvSpPr>
          <p:cNvPr id="370" name="Text Placeholder 6"/>
          <p:cNvSpPr txBox="1"/>
          <p:nvPr/>
        </p:nvSpPr>
        <p:spPr>
          <a:xfrm>
            <a:off x="6573856" y="1357909"/>
            <a:ext cx="5069504" cy="3066742"/>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lnSpc>
                <a:spcPct val="88000"/>
              </a:lnSpc>
              <a:spcBef>
                <a:spcPts val="1000"/>
              </a:spcBef>
              <a:defRPr b="1" sz="1300">
                <a:solidFill>
                  <a:srgbClr val="FFFFFF"/>
                </a:solidFill>
                <a:latin typeface="Arial"/>
                <a:ea typeface="Arial"/>
                <a:cs typeface="Arial"/>
                <a:sym typeface="Arial"/>
              </a:defRPr>
            </a:pPr>
            <a:r>
              <a:t>Mental Health Awareness Week occurs every year in May and is an ideal time for us all to think about mental health, tackle stigma, and discuss how we can create school environments that protect our mental wellbeing. </a:t>
            </a:r>
            <a:endParaRPr>
              <a:latin typeface="Univers LT Pro 45 Light"/>
              <a:ea typeface="Univers LT Pro 45 Light"/>
              <a:cs typeface="Univers LT Pro 45 Light"/>
              <a:sym typeface="Univers LT Pro 45 Light"/>
            </a:endParaRPr>
          </a:p>
          <a:p>
            <a:pPr>
              <a:lnSpc>
                <a:spcPct val="88000"/>
              </a:lnSpc>
              <a:spcBef>
                <a:spcPts val="1000"/>
              </a:spcBef>
              <a:defRPr sz="1300">
                <a:solidFill>
                  <a:srgbClr val="FFFFFF"/>
                </a:solidFill>
                <a:latin typeface="Arial"/>
                <a:ea typeface="Arial"/>
                <a:cs typeface="Arial"/>
                <a:sym typeface="Arial"/>
              </a:defRPr>
            </a:pPr>
            <a:r>
              <a:t>The week is based around a different theme each year, and previous themes have included nature, kindness, and body image. It is hoped that as many people as possible will have conversations about mental health and the everyday things that can affect it. </a:t>
            </a:r>
            <a:endParaRPr>
              <a:latin typeface="Univers LT Pro 45 Light"/>
              <a:ea typeface="Univers LT Pro 45 Light"/>
              <a:cs typeface="Univers LT Pro 45 Light"/>
              <a:sym typeface="Univers LT Pro 45 Light"/>
            </a:endParaRPr>
          </a:p>
          <a:p>
            <a:pPr>
              <a:lnSpc>
                <a:spcPct val="88000"/>
              </a:lnSpc>
              <a:spcBef>
                <a:spcPts val="1000"/>
              </a:spcBef>
              <a:defRPr sz="1300">
                <a:solidFill>
                  <a:srgbClr val="FFFFFF"/>
                </a:solidFill>
                <a:latin typeface="Arial"/>
                <a:ea typeface="Arial"/>
                <a:cs typeface="Arial"/>
                <a:sym typeface="Arial"/>
              </a:defRPr>
            </a:pPr>
            <a:r>
              <a:t>Our mental health clearly links to Article 24 of the CRC but, if you think about it, many of the other rights that children and young people are entitled to, also contribute to good mental health.  See how many connections you make to different rights in this week’s activities.</a:t>
            </a:r>
          </a:p>
        </p:txBody>
      </p:sp>
      <p:pic>
        <p:nvPicPr>
          <p:cNvPr id="371" name="Katelyn Farrenson, Professional Adviser, Introduces Article 24Online Media 3" descr="Katelyn Farrenson, Professional Adviser, Introduces Article 24Online Media 3"/>
          <p:cNvPicPr>
            <a:picLocks noChangeAspect="0"/>
          </p:cNvPicPr>
          <p:nvPr>
            <a:videoFile xmlns:mc="http://schemas.openxmlformats.org/markup-compatibility/2006" r:link="rId4" mc:Ignorable="aiw"/>
          </p:nvPr>
        </p:nvPicPr>
        <p:blipFill>
          <a:blip r:embed="rId5">
            <a:extLst/>
          </a:blip>
          <a:stretch>
            <a:fillRect/>
          </a:stretch>
        </p:blipFill>
        <p:spPr>
          <a:xfrm>
            <a:off x="787400" y="2640227"/>
            <a:ext cx="4329420" cy="2446123"/>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71"/>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71"/>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71"/>
                </p:tgtEl>
              </p:cMediaNode>
            </p:video>
            <p:seq concurrent="1" prevAc="none" nextAc="seek">
              <p:cTn id="12" evtFilter="cancelBubble" nodeType="interactiveSeq" restart="whenNotActive" fill="hold">
                <p:stCondLst>
                  <p:cond delay="0" evt="onClick">
                    <p:tgtEl>
                      <p:spTgt spid="371"/>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71"/>
                                        </p:tgtEl>
                                      </p:cBhvr>
                                    </p:cmd>
                                  </p:childTnLst>
                                </p:cTn>
                              </p:par>
                            </p:childTnLst>
                          </p:cTn>
                        </p:par>
                      </p:childTnLst>
                    </p:cTn>
                  </p:par>
                </p:childTnLst>
              </p:cTn>
              <p:nextCondLst>
                <p:cond delay="0" evt="onClick">
                  <p:tgtEl>
                    <p:spTgt spid="371"/>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3" name="Text Placeholder 1"/>
          <p:cNvSpPr txBox="1"/>
          <p:nvPr>
            <p:ph type="body" sz="quarter" idx="1"/>
          </p:nvPr>
        </p:nvSpPr>
        <p:spPr>
          <a:xfrm>
            <a:off x="6536001" y="497481"/>
            <a:ext cx="3894538"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MENTAL HEALTH</a:t>
            </a:r>
          </a:p>
        </p:txBody>
      </p:sp>
      <p:sp>
        <p:nvSpPr>
          <p:cNvPr id="374" name="Text Placeholder 2"/>
          <p:cNvSpPr/>
          <p:nvPr>
            <p:ph type="body" idx="21"/>
          </p:nvPr>
        </p:nvSpPr>
        <p:spPr>
          <a:xfrm>
            <a:off x="6535898" y="3681012"/>
            <a:ext cx="5484652" cy="224239"/>
          </a:xfrm>
          <a:prstGeom prst="rect">
            <a:avLst/>
          </a:prstGeom>
          <a:extLst>
            <a:ext uri="{C572A759-6A51-4108-AA02-DFA0A04FC94B}">
              <ma14:wrappingTextBoxFlag xmlns:ma14="http://schemas.microsoft.com/office/mac/drawingml/2011/main" val="1"/>
            </a:ext>
          </a:extLst>
        </p:spPr>
        <p:txBody>
          <a:bodyPr/>
          <a:lstStyle>
            <a:lvl1pPr defTabSz="594359">
              <a:spcBef>
                <a:spcPts val="600"/>
              </a:spcBef>
              <a:defRPr b="0" sz="1300">
                <a:latin typeface="Arial Black"/>
                <a:ea typeface="Arial Black"/>
                <a:cs typeface="Arial Black"/>
                <a:sym typeface="Arial Black"/>
              </a:defRPr>
            </a:lvl1pPr>
          </a:lstStyle>
          <a:p>
            <a:pPr/>
            <a:r>
              <a:t>Have a think and write down some answers.</a:t>
            </a:r>
          </a:p>
        </p:txBody>
      </p:sp>
      <p:sp>
        <p:nvSpPr>
          <p:cNvPr id="375" name="Text Placeholder 4"/>
          <p:cNvSpPr/>
          <p:nvPr>
            <p:ph type="body" idx="23"/>
          </p:nvPr>
        </p:nvSpPr>
        <p:spPr>
          <a:prstGeom prst="rect">
            <a:avLst/>
          </a:prstGeom>
          <a:extLst>
            <a:ext uri="{C572A759-6A51-4108-AA02-DFA0A04FC94B}">
              <ma14:wrappingTextBoxFlag xmlns:ma14="http://schemas.microsoft.com/office/mac/drawingml/2011/main" val="1"/>
            </a:ext>
          </a:extLst>
        </p:spPr>
        <p:txBody>
          <a:bodyPr/>
          <a:lstStyle>
            <a:lvl1pPr>
              <a:defRPr>
                <a:latin typeface="Arial"/>
                <a:ea typeface="Arial"/>
                <a:cs typeface="Arial"/>
                <a:sym typeface="Arial"/>
              </a:defRPr>
            </a:lvl1pPr>
          </a:lstStyle>
          <a:p>
            <a:pPr/>
            <a:r>
              <a:t>What do you need for positive mental health?</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7" name="Text Placeholder 1"/>
          <p:cNvSpPr txBox="1"/>
          <p:nvPr>
            <p:ph type="body" sz="quarter" idx="1"/>
          </p:nvPr>
        </p:nvSpPr>
        <p:spPr>
          <a:xfrm>
            <a:off x="528740" y="428035"/>
            <a:ext cx="6319735" cy="921004"/>
          </a:xfrm>
          <a:prstGeom prst="rect">
            <a:avLst/>
          </a:prstGeom>
        </p:spPr>
        <p:txBody>
          <a:bodyPr/>
          <a:lstStyle>
            <a:lvl1pPr>
              <a:defRPr b="0" sz="2800">
                <a:latin typeface="Arial Black"/>
                <a:ea typeface="Arial Black"/>
                <a:cs typeface="Arial Black"/>
                <a:sym typeface="Arial Black"/>
              </a:defRPr>
            </a:lvl1pPr>
          </a:lstStyle>
          <a:p>
            <a:pPr/>
            <a:r>
              <a:t>EXPLORING MENTAL HEALTH</a:t>
            </a:r>
          </a:p>
        </p:txBody>
      </p:sp>
      <p:sp>
        <p:nvSpPr>
          <p:cNvPr id="378" name="Text Placeholder 2"/>
          <p:cNvSpPr/>
          <p:nvPr>
            <p:ph type="body" idx="21"/>
          </p:nvPr>
        </p:nvSpPr>
        <p:spPr>
          <a:xfrm>
            <a:off x="528636" y="6300220"/>
            <a:ext cx="10781619" cy="259487"/>
          </a:xfrm>
          <a:prstGeom prst="rect">
            <a:avLst/>
          </a:prstGeom>
          <a:extLst>
            <a:ext uri="{C572A759-6A51-4108-AA02-DFA0A04FC94B}">
              <ma14:wrappingTextBoxFlag xmlns:ma14="http://schemas.microsoft.com/office/mac/drawingml/2011/main" val="1"/>
            </a:ext>
          </a:extLst>
        </p:spPr>
        <p:txBody>
          <a:bodyPr/>
          <a:lstStyle>
            <a:lvl1pPr defTabSz="868680">
              <a:spcBef>
                <a:spcPts val="900"/>
              </a:spcBef>
              <a:defRPr sz="1710">
                <a:latin typeface="Arial"/>
                <a:ea typeface="Arial"/>
                <a:cs typeface="Arial"/>
                <a:sym typeface="Arial"/>
              </a:defRPr>
            </a:lvl1pPr>
          </a:lstStyle>
          <a:p>
            <a:pPr/>
            <a:r>
              <a:t>Did you think of anything else?  Which rights do some of these things link to?</a:t>
            </a:r>
          </a:p>
        </p:txBody>
      </p:sp>
      <p:sp>
        <p:nvSpPr>
          <p:cNvPr id="379" name="Text Placeholder 3"/>
          <p:cNvSpPr/>
          <p:nvPr>
            <p:ph type="body" idx="22"/>
          </p:nvPr>
        </p:nvSpPr>
        <p:spPr>
          <a:xfrm>
            <a:off x="528635" y="1572186"/>
            <a:ext cx="10781622" cy="346472"/>
          </a:xfrm>
          <a:prstGeom prst="rect">
            <a:avLst/>
          </a:prstGeom>
          <a:extLst>
            <a:ext uri="{C572A759-6A51-4108-AA02-DFA0A04FC94B}">
              <ma14:wrappingTextBoxFlag xmlns:ma14="http://schemas.microsoft.com/office/mac/drawingml/2011/main" val="1"/>
            </a:ext>
          </a:extLst>
        </p:spPr>
        <p:txBody>
          <a:bodyPr/>
          <a:lstStyle>
            <a:lvl1pPr>
              <a:defRPr b="0" sz="1800">
                <a:latin typeface="Arial Black"/>
                <a:ea typeface="Arial Black"/>
                <a:cs typeface="Arial Black"/>
                <a:sym typeface="Arial Black"/>
              </a:defRPr>
            </a:lvl1pPr>
          </a:lstStyle>
          <a:p>
            <a:pPr/>
            <a:r>
              <a:t>Did you think of these?</a:t>
            </a:r>
          </a:p>
        </p:txBody>
      </p:sp>
      <p:sp>
        <p:nvSpPr>
          <p:cNvPr id="380" name="Text Placeholder 4"/>
          <p:cNvSpPr/>
          <p:nvPr>
            <p:ph type="body" idx="23"/>
          </p:nvPr>
        </p:nvSpPr>
        <p:spPr>
          <a:xfrm>
            <a:off x="528635" y="2064486"/>
            <a:ext cx="11453816" cy="3898164"/>
          </a:xfrm>
          <a:prstGeom prst="rect">
            <a:avLst/>
          </a:prstGeom>
          <a:extLst>
            <a:ext uri="{C572A759-6A51-4108-AA02-DFA0A04FC94B}">
              <ma14:wrappingTextBoxFlag xmlns:ma14="http://schemas.microsoft.com/office/mac/drawingml/2011/main" val="1"/>
            </a:ext>
          </a:extLst>
        </p:spPr>
        <p:txBody>
          <a:bodyPr numCol="2"/>
          <a:lstStyle/>
          <a:p>
            <a:pPr marL="342900" indent="-342900">
              <a:lnSpc>
                <a:spcPct val="107000"/>
              </a:lnSpc>
              <a:buFont typeface="Symbol"/>
              <a:buChar char="·"/>
              <a:defRPr>
                <a:latin typeface="Arial"/>
                <a:ea typeface="Arial"/>
                <a:cs typeface="Arial"/>
                <a:sym typeface="Arial"/>
              </a:defRPr>
            </a:pPr>
            <a:r>
              <a:t>Understanding the different types of emotions you have.</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Knowing that it is usual and ok to have times when you might feel sad or worried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Learning different ways to look after your mental health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Having a trusted adult to speak with about your feelings.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Making sure you exercise regularly.</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Making sure you have a healthy diet.</a:t>
            </a:r>
          </a:p>
          <a:p>
            <a:pPr marL="342900" indent="-342900">
              <a:lnSpc>
                <a:spcPct val="107000"/>
              </a:lnSpc>
              <a:buFont typeface="Symbol"/>
              <a:buChar char="·"/>
              <a:defRPr>
                <a:latin typeface="+mj-lt"/>
                <a:ea typeface="+mj-ea"/>
                <a:cs typeface="+mj-cs"/>
                <a:sym typeface="Calibri"/>
              </a:defRPr>
            </a:pPr>
          </a:p>
          <a:p>
            <a:pPr marL="342900" indent="-342900">
              <a:lnSpc>
                <a:spcPct val="107000"/>
              </a:lnSpc>
              <a:buFont typeface="Symbol"/>
              <a:buChar char="·"/>
              <a:defRPr>
                <a:latin typeface="Arial"/>
                <a:ea typeface="Arial"/>
                <a:cs typeface="Arial"/>
                <a:sym typeface="Arial"/>
              </a:defRPr>
            </a:pPr>
            <a:r>
              <a:t>Spending relaxation and fun time with friends and or family.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Taking part in hobbies or activities that you enjoy.</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Being involved in activities to help others.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Limiting screen time or access to other online platforms.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Health care – being able to see a doctor, nurse or counsellor if you need to.</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Being able to enjoy all your rights.</a:t>
            </a:r>
            <a:endParaRPr>
              <a:latin typeface="+mj-lt"/>
              <a:ea typeface="+mj-ea"/>
              <a:cs typeface="+mj-cs"/>
              <a:sym typeface="Calibri"/>
            </a:endParaRPr>
          </a:p>
          <a:p>
            <a:pPr marL="0" indent="0">
              <a:lnSpc>
                <a:spcPct val="107000"/>
              </a:lnSpc>
              <a:buSzTx/>
              <a:buNone/>
              <a:defRPr>
                <a:latin typeface="Arial"/>
                <a:ea typeface="Arial"/>
                <a:cs typeface="Arial"/>
                <a:sym typeface="Arial"/>
              </a:defRPr>
            </a:pPr>
            <a:r>
              <a:t>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2"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383"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84" name="Rectangle 3"/>
          <p:cNvSpPr/>
          <p:nvPr/>
        </p:nvSpPr>
        <p:spPr>
          <a:xfrm>
            <a:off x="528740" y="2137472"/>
            <a:ext cx="6536089"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85" name="Rectangle 4"/>
          <p:cNvSpPr/>
          <p:nvPr/>
        </p:nvSpPr>
        <p:spPr>
          <a:xfrm>
            <a:off x="528740" y="4434356"/>
            <a:ext cx="6033985"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86" name="Rectangle 5"/>
          <p:cNvSpPr/>
          <p:nvPr/>
        </p:nvSpPr>
        <p:spPr>
          <a:xfrm>
            <a:off x="7064829" y="2136586"/>
            <a:ext cx="486818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87" name="Rectangle 6"/>
          <p:cNvSpPr/>
          <p:nvPr/>
        </p:nvSpPr>
        <p:spPr>
          <a:xfrm>
            <a:off x="6562724" y="4434356"/>
            <a:ext cx="5370290"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88" name="TextBox 7"/>
          <p:cNvSpPr txBox="1"/>
          <p:nvPr/>
        </p:nvSpPr>
        <p:spPr>
          <a:xfrm>
            <a:off x="6800192" y="4625506"/>
            <a:ext cx="4895354" cy="130482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solidFill>
                  <a:srgbClr val="FFFFFF"/>
                </a:solidFill>
                <a:latin typeface="Arial"/>
                <a:ea typeface="Arial"/>
                <a:cs typeface="Arial"/>
                <a:sym typeface="Arial"/>
              </a:defRPr>
            </a:pPr>
            <a:r>
              <a:t>Watch and join in with this </a:t>
            </a:r>
            <a:r>
              <a:rPr u="sng">
                <a:solidFill>
                  <a:srgbClr val="0563C1"/>
                </a:solidFill>
                <a:uFill>
                  <a:solidFill>
                    <a:srgbClr val="0563C1"/>
                  </a:solidFill>
                </a:uFill>
                <a:hlinkClick r:id="rId2" invalidUrl="" action="" tgtFrame="" tooltip="" history="1" highlightClick="0" endSnd="0"/>
              </a:rPr>
              <a:t>video of the story of Dogger</a:t>
            </a:r>
            <a:r>
              <a:t>.   Discuss in class about toys that are special to the children and why. Draw a story board and/or write a story with either real or imaginary adventures involving a special toy, or make an acrostic poem using the name of your special toy as the starting point, explaining what it means to you. </a:t>
            </a:r>
          </a:p>
        </p:txBody>
      </p:sp>
      <p:sp>
        <p:nvSpPr>
          <p:cNvPr id="389" name="TextBox 9"/>
          <p:cNvSpPr txBox="1"/>
          <p:nvPr/>
        </p:nvSpPr>
        <p:spPr>
          <a:xfrm>
            <a:off x="731657" y="2474892"/>
            <a:ext cx="4217534" cy="15080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latin typeface="Arial"/>
                <a:ea typeface="Arial"/>
                <a:cs typeface="Arial"/>
                <a:sym typeface="Arial"/>
              </a:defRPr>
            </a:pPr>
            <a:r>
              <a:t>Read </a:t>
            </a:r>
            <a:r>
              <a:rPr u="sng">
                <a:solidFill>
                  <a:srgbClr val="0563C1"/>
                </a:solidFill>
                <a:uFill>
                  <a:solidFill>
                    <a:srgbClr val="0563C1"/>
                  </a:solidFill>
                </a:uFill>
                <a:hlinkClick r:id="rId3" invalidUrl="" action="" tgtFrame="" tooltip="" history="1" highlightClick="0" endSnd="0"/>
              </a:rPr>
              <a:t>Blue by Sarah Christou</a:t>
            </a:r>
            <a:r>
              <a:t> or </a:t>
            </a:r>
            <a:r>
              <a:rPr u="sng">
                <a:solidFill>
                  <a:srgbClr val="0563C1"/>
                </a:solidFill>
                <a:uFill>
                  <a:solidFill>
                    <a:srgbClr val="0563C1"/>
                  </a:solidFill>
                </a:uFill>
                <a:hlinkClick r:id="rId4" invalidUrl="" action="" tgtFrame="" tooltip="" history="1" highlightClick="0" endSnd="0"/>
              </a:rPr>
              <a:t>Ruby’s Worry by Tom Percival</a:t>
            </a:r>
            <a:r>
              <a:t>. </a:t>
            </a:r>
          </a:p>
          <a:p>
            <a:pPr algn="ctr">
              <a:defRPr sz="1400">
                <a:latin typeface="Arial"/>
                <a:ea typeface="Arial"/>
                <a:cs typeface="Arial"/>
                <a:sym typeface="Arial"/>
              </a:defRPr>
            </a:pPr>
          </a:p>
          <a:p>
            <a:pPr algn="ctr">
              <a:defRPr sz="1400">
                <a:latin typeface="Arial"/>
                <a:ea typeface="Arial"/>
                <a:cs typeface="Arial"/>
                <a:sym typeface="Arial"/>
              </a:defRPr>
            </a:pPr>
            <a:r>
              <a:t>Who could you talk to if you felt sad or had a worry? Don’t forget to remind children that they have a right to have their voice heard and to be taken seriously by adults.</a:t>
            </a:r>
          </a:p>
        </p:txBody>
      </p:sp>
      <p:sp>
        <p:nvSpPr>
          <p:cNvPr id="390" name="TextBox 10"/>
          <p:cNvSpPr txBox="1"/>
          <p:nvPr/>
        </p:nvSpPr>
        <p:spPr>
          <a:xfrm>
            <a:off x="753394" y="4717613"/>
            <a:ext cx="5584676" cy="15701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lnSpc>
                <a:spcPct val="107000"/>
              </a:lnSpc>
              <a:spcBef>
                <a:spcPts val="800"/>
              </a:spcBef>
              <a:defRPr sz="1600">
                <a:latin typeface="Arial"/>
                <a:ea typeface="Arial"/>
                <a:cs typeface="Arial"/>
                <a:sym typeface="Arial"/>
              </a:defRPr>
            </a:pPr>
            <a:r>
              <a:rPr u="sng">
                <a:solidFill>
                  <a:srgbClr val="0563C1"/>
                </a:solidFill>
                <a:uFill>
                  <a:solidFill>
                    <a:srgbClr val="0563C1"/>
                  </a:solidFill>
                </a:uFill>
                <a:hlinkClick r:id="rId5" invalidUrl="" action="" tgtFrame="" tooltip="" history="1" highlightClick="0" endSnd="0"/>
              </a:rPr>
              <a:t>Watch this video</a:t>
            </a:r>
            <a:r>
              <a:t> then make a poster to give people ideas of who they could talk to if they are feeling worried.</a:t>
            </a:r>
          </a:p>
          <a:p>
            <a:pPr algn="ctr">
              <a:lnSpc>
                <a:spcPct val="107000"/>
              </a:lnSpc>
              <a:spcBef>
                <a:spcPts val="800"/>
              </a:spcBef>
              <a:defRPr sz="1600">
                <a:latin typeface="Arial"/>
                <a:ea typeface="Arial"/>
                <a:cs typeface="Arial"/>
                <a:sym typeface="Arial"/>
              </a:defRPr>
            </a:pPr>
          </a:p>
          <a:p>
            <a:pPr algn="ctr">
              <a:lnSpc>
                <a:spcPct val="107000"/>
              </a:lnSpc>
              <a:spcBef>
                <a:spcPts val="800"/>
              </a:spcBef>
              <a:defRPr sz="1600">
                <a:latin typeface="Arial"/>
                <a:ea typeface="Arial"/>
                <a:cs typeface="Arial"/>
                <a:sym typeface="Arial"/>
              </a:defRPr>
            </a:pPr>
            <a:r>
              <a:t> Link this to Articles 12 and 24.</a:t>
            </a:r>
          </a:p>
          <a:p>
            <a:pPr algn="ctr">
              <a:defRPr sz="1400">
                <a:latin typeface="Arial"/>
                <a:ea typeface="Arial"/>
                <a:cs typeface="Arial"/>
                <a:sym typeface="Arial"/>
              </a:defRPr>
            </a:pPr>
            <a:r>
              <a:t>. </a:t>
            </a:r>
          </a:p>
        </p:txBody>
      </p:sp>
      <p:sp>
        <p:nvSpPr>
          <p:cNvPr id="391" name="TextBox 11"/>
          <p:cNvSpPr txBox="1"/>
          <p:nvPr/>
        </p:nvSpPr>
        <p:spPr>
          <a:xfrm>
            <a:off x="7639054" y="2538289"/>
            <a:ext cx="3719735" cy="11507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6" invalidUrl="" action="" tgtFrame="" tooltip="" history="1" highlightClick="0" endSnd="0"/>
              </a:rPr>
              <a:t>Watch this video</a:t>
            </a:r>
            <a:r>
              <a:t> then talk to a friend or grown up and/or draw/ write a list of things that make you feel happy or positive.</a:t>
            </a:r>
          </a:p>
        </p:txBody>
      </p:sp>
      <p:pic>
        <p:nvPicPr>
          <p:cNvPr id="392" name="📚Read with me today: Blue by Sarah Christou 📚Online Media 8" descr="📚Read with me today: Blue by Sarah Christou 📚Online Media 8"/>
          <p:cNvPicPr>
            <a:picLocks noChangeAspect="0"/>
          </p:cNvPicPr>
          <p:nvPr>
            <a:videoFile xmlns:mc="http://schemas.openxmlformats.org/markup-compatibility/2006" r:link="rId7" mc:Ignorable="aiw"/>
          </p:nvPr>
        </p:nvPicPr>
        <p:blipFill>
          <a:blip r:embed="rId8">
            <a:extLst/>
          </a:blip>
          <a:stretch>
            <a:fillRect/>
          </a:stretch>
        </p:blipFill>
        <p:spPr>
          <a:xfrm>
            <a:off x="5326379" y="2275343"/>
            <a:ext cx="1663941" cy="940127"/>
          </a:xfrm>
          <a:prstGeom prst="rect">
            <a:avLst/>
          </a:prstGeom>
        </p:spPr>
      </p:pic>
      <p:pic>
        <p:nvPicPr>
          <p:cNvPr id="393" name="Ruby's Worry (Share a Story Corner)Online Media 12" descr="Ruby's Worry (Share a Story Corner)Online Media 12"/>
          <p:cNvPicPr>
            <a:picLocks noChangeAspect="0"/>
          </p:cNvPicPr>
          <p:nvPr>
            <a:videoFile xmlns:mc="http://schemas.openxmlformats.org/markup-compatibility/2006" r:link="rId9" mc:Ignorable="aiw"/>
          </p:nvPr>
        </p:nvPicPr>
        <p:blipFill>
          <a:blip r:embed="rId10">
            <a:extLst/>
          </a:blip>
          <a:stretch>
            <a:fillRect/>
          </a:stretch>
        </p:blipFill>
        <p:spPr>
          <a:xfrm>
            <a:off x="5307908" y="3225854"/>
            <a:ext cx="1651318" cy="932995"/>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9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93"/>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92"/>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93"/>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92"/>
                </p:tgtEl>
              </p:cMediaNode>
            </p:video>
            <p:seq concurrent="1" prevAc="none" nextAc="seek">
              <p:cTn id="20" evtFilter="cancelBubble" nodeType="interactiveSeq" restart="whenNotActive" fill="hold">
                <p:stCondLst>
                  <p:cond delay="0" evt="onClick">
                    <p:tgtEl>
                      <p:spTgt spid="392"/>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92"/>
                                        </p:tgtEl>
                                      </p:cBhvr>
                                    </p:cmd>
                                  </p:childTnLst>
                                </p:cTn>
                              </p:par>
                            </p:childTnLst>
                          </p:cTn>
                        </p:par>
                      </p:childTnLst>
                    </p:cTn>
                  </p:par>
                </p:childTnLst>
              </p:cTn>
              <p:nextCondLst>
                <p:cond delay="0" evt="onClick">
                  <p:tgtEl>
                    <p:spTgt spid="392"/>
                  </p:tgtEl>
                </p:cond>
              </p:nextCondLst>
            </p:seq>
            <p:video fullScrn="0">
              <p:cMediaNode mute="0" showWhenStopped="1" numSld="1" vol="80000">
                <p:cTn id="25" fill="hold" display="0">
                  <p:stCondLst>
                    <p:cond delay="indefinite"/>
                  </p:stCondLst>
                </p:cTn>
                <p:tgtEl>
                  <p:spTgt spid="393"/>
                </p:tgtEl>
              </p:cMediaNode>
            </p:video>
            <p:seq concurrent="1" prevAc="none" nextAc="seek">
              <p:cTn id="26" evtFilter="cancelBubble" nodeType="interactiveSeq" restart="whenNotActive" fill="hold">
                <p:stCondLst>
                  <p:cond delay="0" evt="onClick">
                    <p:tgtEl>
                      <p:spTgt spid="393"/>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93"/>
                                        </p:tgtEl>
                                      </p:cBhvr>
                                    </p:cmd>
                                  </p:childTnLst>
                                </p:cTn>
                              </p:par>
                            </p:childTnLst>
                          </p:cTn>
                        </p:par>
                      </p:childTnLst>
                    </p:cTn>
                  </p:par>
                </p:childTnLst>
              </p:cTn>
              <p:nextCondLst>
                <p:cond delay="0" evt="onClick">
                  <p:tgtEl>
                    <p:spTgt spid="39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5"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96"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97" name="Rectangle 3"/>
          <p:cNvSpPr/>
          <p:nvPr/>
        </p:nvSpPr>
        <p:spPr>
          <a:xfrm>
            <a:off x="528742" y="2137472"/>
            <a:ext cx="4462358"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98"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99" name="Rectangle 5"/>
          <p:cNvSpPr/>
          <p:nvPr/>
        </p:nvSpPr>
        <p:spPr>
          <a:xfrm>
            <a:off x="4991099" y="2151631"/>
            <a:ext cx="6941914"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400" name="Rectangle 6"/>
          <p:cNvSpPr/>
          <p:nvPr/>
        </p:nvSpPr>
        <p:spPr>
          <a:xfrm>
            <a:off x="7153274" y="4434356"/>
            <a:ext cx="4779740"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401" name="TextBox 7"/>
          <p:cNvSpPr txBox="1"/>
          <p:nvPr/>
        </p:nvSpPr>
        <p:spPr>
          <a:xfrm>
            <a:off x="861046" y="4557431"/>
            <a:ext cx="6077785"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Think about something that you have recently learnt or something you are getting better at (for example, at school, or a sport or hobby or a skill you use every day). What does it feel like when learning is easy and what does it feel like when learning is hard?  Share your ideas in class and link your discussion to mental health and Article 29.</a:t>
            </a:r>
          </a:p>
        </p:txBody>
      </p:sp>
      <p:sp>
        <p:nvSpPr>
          <p:cNvPr id="402" name="TextBox 10"/>
          <p:cNvSpPr txBox="1"/>
          <p:nvPr/>
        </p:nvSpPr>
        <p:spPr>
          <a:xfrm>
            <a:off x="7436672" y="4581766"/>
            <a:ext cx="4180867" cy="17886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latin typeface="Arial"/>
                <a:ea typeface="Arial"/>
                <a:cs typeface="Arial"/>
                <a:sym typeface="Arial"/>
              </a:defRPr>
            </a:pPr>
            <a:r>
              <a:t>Being physically active can help us to feel and think in a positive way.  Watch, and join in with, </a:t>
            </a:r>
            <a:r>
              <a:rPr u="sng">
                <a:solidFill>
                  <a:srgbClr val="0563C1"/>
                </a:solidFill>
                <a:uFill>
                  <a:solidFill>
                    <a:srgbClr val="0563C1"/>
                  </a:solidFill>
                </a:uFill>
                <a:hlinkClick r:id="rId2" invalidUrl="" action="" tgtFrame="" tooltip="" history="1" highlightClick="0" endSnd="0"/>
              </a:rPr>
              <a:t>this video</a:t>
            </a:r>
            <a:r>
              <a:t>. What rights does it mention in the video? Can you think of any other children’s rights that link closely with mental health and wellbeing? Make up your own dance routine to the song in the video. </a:t>
            </a:r>
          </a:p>
          <a:p>
            <a:pPr algn="ctr">
              <a:defRPr sz="1200">
                <a:latin typeface="Arial"/>
                <a:ea typeface="Arial"/>
                <a:cs typeface="Arial"/>
                <a:sym typeface="Arial"/>
              </a:defRPr>
            </a:pPr>
          </a:p>
          <a:p>
            <a:pPr algn="ctr">
              <a:defRPr i="1" sz="1100">
                <a:latin typeface="Arial"/>
                <a:ea typeface="Arial"/>
                <a:cs typeface="Arial"/>
                <a:sym typeface="Arial"/>
              </a:defRPr>
            </a:pPr>
            <a:r>
              <a:t>Please note that the section linking rights and responsibilities is not accurate – </a:t>
            </a:r>
            <a:r>
              <a:rPr b="1"/>
              <a:t>rights are unconditional!</a:t>
            </a:r>
          </a:p>
        </p:txBody>
      </p:sp>
      <p:sp>
        <p:nvSpPr>
          <p:cNvPr id="403" name="TextBox 11"/>
          <p:cNvSpPr txBox="1"/>
          <p:nvPr/>
        </p:nvSpPr>
        <p:spPr>
          <a:xfrm>
            <a:off x="5119683" y="2285963"/>
            <a:ext cx="3449961" cy="1456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Mindfulness and relaxation can help our mental health. Try this relaxation activity. How did it make you feel?  Discuss how activities like this might contribute to Articles 6, 24, 31 and any others?</a:t>
            </a:r>
          </a:p>
        </p:txBody>
      </p:sp>
      <p:sp>
        <p:nvSpPr>
          <p:cNvPr id="404" name="TextBox 12"/>
          <p:cNvSpPr txBox="1"/>
          <p:nvPr/>
        </p:nvSpPr>
        <p:spPr>
          <a:xfrm>
            <a:off x="766517" y="2209727"/>
            <a:ext cx="4010139" cy="1913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Helping others and being kind can make us feel happier.  Make a 'thank you' card for someone you know to surprise them or make a ‘thank you’ chart or ‘tree’ for your class and ask everyone to put messages onto it. It’s the job of duty bearers to make sure you get all your rights but it’s good to thank them! </a:t>
            </a:r>
          </a:p>
        </p:txBody>
      </p:sp>
      <p:pic>
        <p:nvPicPr>
          <p:cNvPr id="405" name="Rainbow Relaxation: Mindfulness for ChildrenOnline Media 8" descr="Rainbow Relaxation: Mindfulness for ChildrenOnline Media 8"/>
          <p:cNvPicPr>
            <a:picLocks noChangeAspect="0"/>
          </p:cNvPicPr>
          <p:nvPr>
            <a:videoFile xmlns:mc="http://schemas.openxmlformats.org/markup-compatibility/2006" r:link="rId3" mc:Ignorable="aiw"/>
          </p:nvPr>
        </p:nvPicPr>
        <p:blipFill>
          <a:blip r:embed="rId4">
            <a:extLst/>
          </a:blip>
          <a:stretch>
            <a:fillRect/>
          </a:stretch>
        </p:blipFill>
        <p:spPr>
          <a:xfrm>
            <a:off x="8931202" y="2353243"/>
            <a:ext cx="2540001" cy="143510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405"/>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405"/>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405"/>
                </p:tgtEl>
              </p:cMediaNode>
            </p:video>
            <p:seq concurrent="1" prevAc="none" nextAc="seek">
              <p:cTn id="12" evtFilter="cancelBubble" nodeType="interactiveSeq" restart="whenNotActive" fill="hold">
                <p:stCondLst>
                  <p:cond delay="0" evt="onClick">
                    <p:tgtEl>
                      <p:spTgt spid="405"/>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405"/>
                                        </p:tgtEl>
                                      </p:cBhvr>
                                    </p:cmd>
                                  </p:childTnLst>
                                </p:cTn>
                              </p:par>
                            </p:childTnLst>
                          </p:cTn>
                        </p:par>
                      </p:childTnLst>
                    </p:cTn>
                  </p:par>
                </p:childTnLst>
              </p:cTn>
              <p:nextCondLst>
                <p:cond delay="0" evt="onClick">
                  <p:tgtEl>
                    <p:spTgt spid="40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7"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3</a:t>
            </a:r>
          </a:p>
        </p:txBody>
      </p:sp>
      <p:sp>
        <p:nvSpPr>
          <p:cNvPr id="408"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409" name="Rectangle 3"/>
          <p:cNvSpPr/>
          <p:nvPr/>
        </p:nvSpPr>
        <p:spPr>
          <a:xfrm>
            <a:off x="528742" y="2137472"/>
            <a:ext cx="4462358"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410"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411" name="Rectangle 5"/>
          <p:cNvSpPr/>
          <p:nvPr/>
        </p:nvSpPr>
        <p:spPr>
          <a:xfrm>
            <a:off x="4991099" y="2151631"/>
            <a:ext cx="6941914"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412" name="Rectangle 6"/>
          <p:cNvSpPr/>
          <p:nvPr/>
        </p:nvSpPr>
        <p:spPr>
          <a:xfrm>
            <a:off x="7153274" y="4434356"/>
            <a:ext cx="4779740"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413" name="TextBox 7"/>
          <p:cNvSpPr txBox="1"/>
          <p:nvPr/>
        </p:nvSpPr>
        <p:spPr>
          <a:xfrm>
            <a:off x="788671" y="4557431"/>
            <a:ext cx="6150161"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Create a poster detailing all the people you can talk to if you are worried about something. They are the duty bearers for all of your rights. How many people can you think of? Display this around your school to remind other pupils of who they can talk to if they are feeling worried, sad or anxious.</a:t>
            </a:r>
          </a:p>
        </p:txBody>
      </p:sp>
      <p:sp>
        <p:nvSpPr>
          <p:cNvPr id="414" name="TextBox 10"/>
          <p:cNvSpPr txBox="1"/>
          <p:nvPr/>
        </p:nvSpPr>
        <p:spPr>
          <a:xfrm>
            <a:off x="7436672" y="4581766"/>
            <a:ext cx="4180867"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Watch and join in with this video</a:t>
            </a:r>
            <a:r>
              <a:t> linking mental health and being active. </a:t>
            </a:r>
          </a:p>
          <a:p>
            <a:pPr algn="ctr">
              <a:defRPr>
                <a:latin typeface="Arial"/>
                <a:ea typeface="Arial"/>
                <a:cs typeface="Arial"/>
                <a:sym typeface="Arial"/>
              </a:defRPr>
            </a:pPr>
          </a:p>
          <a:p>
            <a:pPr algn="ctr">
              <a:defRPr>
                <a:latin typeface="Arial"/>
                <a:ea typeface="Arial"/>
                <a:cs typeface="Arial"/>
                <a:sym typeface="Arial"/>
              </a:defRPr>
            </a:pPr>
            <a:r>
              <a:t>Discus how does it bring together articles 13, 24, 29 and 31? </a:t>
            </a:r>
          </a:p>
        </p:txBody>
      </p:sp>
      <p:sp>
        <p:nvSpPr>
          <p:cNvPr id="415" name="TextBox 11"/>
          <p:cNvSpPr txBox="1"/>
          <p:nvPr/>
        </p:nvSpPr>
        <p:spPr>
          <a:xfrm>
            <a:off x="5164624" y="2409074"/>
            <a:ext cx="6523517" cy="12277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It’s ok to have different feelings and moods, and talking about them links to your right to freedom of expression. Learn what the different colours mean in the ‘Zones of Regulation’. How can you get back to green if you are in a different zone? Create your own Zones Bookmark to remind you of techniques that work for you. </a:t>
            </a:r>
          </a:p>
        </p:txBody>
      </p:sp>
      <p:sp>
        <p:nvSpPr>
          <p:cNvPr id="416" name="TextBox 12"/>
          <p:cNvSpPr txBox="1"/>
          <p:nvPr/>
        </p:nvSpPr>
        <p:spPr>
          <a:xfrm>
            <a:off x="702266" y="2532184"/>
            <a:ext cx="4010139" cy="9991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Design a poster or create a short play or song to show how respect, or a lack of it, can affect children’s access to their rights and their mental health and wellbeing. </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8"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419"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420" name="Rectangle 3"/>
          <p:cNvSpPr/>
          <p:nvPr/>
        </p:nvSpPr>
        <p:spPr>
          <a:xfrm>
            <a:off x="528740" y="2137472"/>
            <a:ext cx="4195660"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421" name="Rectangle 4"/>
          <p:cNvSpPr/>
          <p:nvPr/>
        </p:nvSpPr>
        <p:spPr>
          <a:xfrm>
            <a:off x="528740" y="4434356"/>
            <a:ext cx="6119710"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422" name="Rectangle 5"/>
          <p:cNvSpPr/>
          <p:nvPr/>
        </p:nvSpPr>
        <p:spPr>
          <a:xfrm>
            <a:off x="4724400" y="2137472"/>
            <a:ext cx="7198060"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423" name="Rectangle 6"/>
          <p:cNvSpPr/>
          <p:nvPr/>
        </p:nvSpPr>
        <p:spPr>
          <a:xfrm>
            <a:off x="6648449" y="4434356"/>
            <a:ext cx="528456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424" name="TextBox 7"/>
          <p:cNvSpPr txBox="1"/>
          <p:nvPr/>
        </p:nvSpPr>
        <p:spPr>
          <a:xfrm>
            <a:off x="744138" y="2548490"/>
            <a:ext cx="3764866"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Take this mental health quiz</a:t>
            </a:r>
            <a:r>
              <a:t> any of the answers surprise you? </a:t>
            </a:r>
          </a:p>
          <a:p>
            <a:pPr algn="ctr">
              <a:defRPr sz="1600">
                <a:latin typeface="Arial"/>
                <a:ea typeface="Arial"/>
                <a:cs typeface="Arial"/>
                <a:sym typeface="Arial"/>
              </a:defRPr>
            </a:pPr>
          </a:p>
          <a:p>
            <a:pPr algn="ctr">
              <a:defRPr sz="1600">
                <a:latin typeface="Arial"/>
                <a:ea typeface="Arial"/>
                <a:cs typeface="Arial"/>
                <a:sym typeface="Arial"/>
              </a:defRPr>
            </a:pPr>
            <a:r>
              <a:t>Watch the video for young people on the same page.</a:t>
            </a:r>
            <a:r>
              <a:rPr>
                <a:solidFill>
                  <a:srgbClr val="030303"/>
                </a:solidFill>
              </a:rPr>
              <a:t> </a:t>
            </a:r>
          </a:p>
        </p:txBody>
      </p:sp>
      <p:sp>
        <p:nvSpPr>
          <p:cNvPr id="425" name="TextBox 8"/>
          <p:cNvSpPr txBox="1"/>
          <p:nvPr/>
        </p:nvSpPr>
        <p:spPr>
          <a:xfrm>
            <a:off x="808724" y="4632940"/>
            <a:ext cx="5559741" cy="11507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Keep a chart for a week noting the things that you do to look after your health and wellbeing each day. Do you do a physical activity every day? Do you manage to make time to relax?  </a:t>
            </a:r>
          </a:p>
        </p:txBody>
      </p:sp>
      <p:sp>
        <p:nvSpPr>
          <p:cNvPr id="426" name="TextBox 10"/>
          <p:cNvSpPr txBox="1"/>
          <p:nvPr/>
        </p:nvSpPr>
        <p:spPr>
          <a:xfrm>
            <a:off x="4891746" y="2425144"/>
            <a:ext cx="6767268" cy="1456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Either by yourself or with others make an A to Z of words or phrases that you associate with your mental health and wellbeing. Choose two or three to write about in more detail. Try and match various children’s rights to the ideas you have put down.  You might choose to make a shared A to Z class poster of mental health and wellbeing</a:t>
            </a:r>
            <a:r>
              <a:rPr b="1"/>
              <a:t>.</a:t>
            </a:r>
          </a:p>
        </p:txBody>
      </p:sp>
      <p:sp>
        <p:nvSpPr>
          <p:cNvPr id="427" name="TextBox 11"/>
          <p:cNvSpPr txBox="1"/>
          <p:nvPr/>
        </p:nvSpPr>
        <p:spPr>
          <a:xfrm>
            <a:off x="6776034" y="4523752"/>
            <a:ext cx="3274747" cy="1913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Find some time to try </a:t>
            </a:r>
            <a:r>
              <a:rPr u="sng">
                <a:solidFill>
                  <a:srgbClr val="0563C1"/>
                </a:solidFill>
                <a:uFill>
                  <a:solidFill>
                    <a:srgbClr val="0563C1"/>
                  </a:solidFill>
                </a:uFill>
                <a:hlinkClick r:id="rId3" invalidUrl="" action="" tgtFrame="" tooltip="" history="1" highlightClick="0" endSnd="0"/>
              </a:rPr>
              <a:t>this 15 minute body scan meditation</a:t>
            </a:r>
            <a:r>
              <a:t>. How do you feel after meditating in this way? When might it be good for you to use this again? Discuss how activities like this might contribute to Articles 6, 24, 31 and any others?</a:t>
            </a:r>
          </a:p>
        </p:txBody>
      </p:sp>
      <p:pic>
        <p:nvPicPr>
          <p:cNvPr id="428" name="14 Minutes Body Scan Meditation for Teens and AdultsOnline Media 9" descr="14 Minutes Body Scan Meditation for Teens and AdultsOnline Media 9"/>
          <p:cNvPicPr>
            <a:picLocks noChangeAspect="0"/>
          </p:cNvPicPr>
          <p:nvPr>
            <a:videoFile xmlns:mc="http://schemas.openxmlformats.org/markup-compatibility/2006" r:link="rId4" mc:Ignorable="aiw"/>
          </p:nvPr>
        </p:nvPicPr>
        <p:blipFill>
          <a:blip r:embed="rId5">
            <a:extLst/>
          </a:blip>
          <a:stretch>
            <a:fillRect/>
          </a:stretch>
        </p:blipFill>
        <p:spPr>
          <a:xfrm>
            <a:off x="10153650" y="4632940"/>
            <a:ext cx="1628556" cy="920135"/>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428"/>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428"/>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428"/>
                </p:tgtEl>
              </p:cMediaNode>
            </p:video>
            <p:seq concurrent="1" prevAc="none" nextAc="seek">
              <p:cTn id="12" evtFilter="cancelBubble" nodeType="interactiveSeq" restart="whenNotActive" fill="hold">
                <p:stCondLst>
                  <p:cond delay="0" evt="onClick">
                    <p:tgtEl>
                      <p:spTgt spid="428"/>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428"/>
                                        </p:tgtEl>
                                      </p:cBhvr>
                                    </p:cmd>
                                  </p:childTnLst>
                                </p:cTn>
                              </p:par>
                            </p:childTnLst>
                          </p:cTn>
                        </p:par>
                      </p:childTnLst>
                    </p:cTn>
                  </p:par>
                </p:childTnLst>
              </p:cTn>
              <p:nextCondLst>
                <p:cond delay="0" evt="onClick">
                  <p:tgtEl>
                    <p:spTgt spid="42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0"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431"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432" name="Rectangle 3"/>
          <p:cNvSpPr/>
          <p:nvPr/>
        </p:nvSpPr>
        <p:spPr>
          <a:xfrm>
            <a:off x="528740" y="2137472"/>
            <a:ext cx="545840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433" name="Rectangle 4"/>
          <p:cNvSpPr/>
          <p:nvPr/>
        </p:nvSpPr>
        <p:spPr>
          <a:xfrm>
            <a:off x="528739" y="4434356"/>
            <a:ext cx="7304669"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434" name="Rectangle 5"/>
          <p:cNvSpPr/>
          <p:nvPr/>
        </p:nvSpPr>
        <p:spPr>
          <a:xfrm>
            <a:off x="5987143" y="2137472"/>
            <a:ext cx="594587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435" name="Rectangle 6"/>
          <p:cNvSpPr/>
          <p:nvPr/>
        </p:nvSpPr>
        <p:spPr>
          <a:xfrm>
            <a:off x="7833407" y="4434356"/>
            <a:ext cx="4099606"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436" name="TextBox 8"/>
          <p:cNvSpPr txBox="1"/>
          <p:nvPr/>
        </p:nvSpPr>
        <p:spPr>
          <a:xfrm>
            <a:off x="6250578" y="2333855"/>
            <a:ext cx="3047729" cy="1456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Watch the </a:t>
            </a:r>
            <a:r>
              <a:rPr b="1" u="sng">
                <a:solidFill>
                  <a:srgbClr val="0563C1"/>
                </a:solidFill>
                <a:uFill>
                  <a:solidFill>
                    <a:srgbClr val="0563C1"/>
                  </a:solidFill>
                </a:uFill>
                <a:hlinkClick r:id="rId2" invalidUrl="" action="" tgtFrame="" tooltip="" history="1" highlightClick="0" endSnd="0"/>
              </a:rPr>
              <a:t>One Earth</a:t>
            </a:r>
            <a:r>
              <a:t> video. Create your own visual representation of the Earth using both positive and negative images. Share on social media using #InvestInOurPlanet. </a:t>
            </a:r>
          </a:p>
        </p:txBody>
      </p:sp>
      <p:sp>
        <p:nvSpPr>
          <p:cNvPr id="437" name="TextBox 9"/>
          <p:cNvSpPr txBox="1"/>
          <p:nvPr/>
        </p:nvSpPr>
        <p:spPr>
          <a:xfrm>
            <a:off x="686323" y="4479052"/>
            <a:ext cx="5065108" cy="1913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Anxiety and stress can make your body feel different things. Draw around one member of your group onto a large piece of paper or use a smaller template. Think about a time you felt stressed or anxious and draw or write around the outline the different ways this made you feel or the physical things that can happen to your body. Discuss all the ideas that come up - how could these be addressed or supported? </a:t>
            </a:r>
          </a:p>
        </p:txBody>
      </p:sp>
      <p:sp>
        <p:nvSpPr>
          <p:cNvPr id="438" name="TextBox 10"/>
          <p:cNvSpPr txBox="1"/>
          <p:nvPr/>
        </p:nvSpPr>
        <p:spPr>
          <a:xfrm>
            <a:off x="686324" y="2445346"/>
            <a:ext cx="5143238" cy="14174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‘Take care of yourself and you can take on the world’ – Imagine these words to be the opening line of a poem or a song. Add more lines and verses. (Try to link appropriate articles in too!) Consider sharing your finished piece. </a:t>
            </a:r>
          </a:p>
        </p:txBody>
      </p:sp>
      <p:sp>
        <p:nvSpPr>
          <p:cNvPr id="439" name="TextBox 12"/>
          <p:cNvSpPr txBox="1"/>
          <p:nvPr/>
        </p:nvSpPr>
        <p:spPr>
          <a:xfrm>
            <a:off x="7992107" y="4646474"/>
            <a:ext cx="3782206"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Explore </a:t>
            </a:r>
            <a:r>
              <a:rPr u="sng">
                <a:solidFill>
                  <a:srgbClr val="0563C1"/>
                </a:solidFill>
                <a:uFill>
                  <a:solidFill>
                    <a:srgbClr val="0563C1"/>
                  </a:solidFill>
                </a:uFill>
                <a:hlinkClick r:id="rId3" invalidUrl="" action="" tgtFrame="" tooltip="" history="1" highlightClick="0" endSnd="0"/>
              </a:rPr>
              <a:t>Voices of Youth</a:t>
            </a:r>
            <a:r>
              <a:t>, UNICEF’s digital community For Youth By Youth, and read blogs on mental health: Write your own blog about mental health and consider submitting it to Voices of Youth.</a:t>
            </a:r>
          </a:p>
        </p:txBody>
      </p:sp>
      <p:pic>
        <p:nvPicPr>
          <p:cNvPr id="440" name="One Earth - Environmental Short FilmOnline Media 11" descr="One Earth - Environmental Short FilmOnline Media 11"/>
          <p:cNvPicPr>
            <a:picLocks noChangeAspect="0"/>
          </p:cNvPicPr>
          <p:nvPr>
            <a:videoFile xmlns:mc="http://schemas.openxmlformats.org/markup-compatibility/2006" r:link="rId4" mc:Ignorable="aiw"/>
          </p:nvPr>
        </p:nvPicPr>
        <p:blipFill>
          <a:blip r:embed="rId5">
            <a:extLst/>
          </a:blip>
          <a:stretch>
            <a:fillRect/>
          </a:stretch>
        </p:blipFill>
        <p:spPr>
          <a:xfrm>
            <a:off x="9389077" y="2445346"/>
            <a:ext cx="2263592" cy="1278930"/>
          </a:xfrm>
          <a:prstGeom prst="rect">
            <a:avLst/>
          </a:prstGeom>
        </p:spPr>
      </p:pic>
      <p:pic>
        <p:nvPicPr>
          <p:cNvPr id="441" name="Picture 14" descr="Picture 14"/>
          <p:cNvPicPr>
            <a:picLocks noChangeAspect="1"/>
          </p:cNvPicPr>
          <p:nvPr/>
        </p:nvPicPr>
        <p:blipFill>
          <a:blip r:embed="rId6">
            <a:extLst/>
          </a:blip>
          <a:stretch>
            <a:fillRect/>
          </a:stretch>
        </p:blipFill>
        <p:spPr>
          <a:xfrm flipH="1">
            <a:off x="6204856" y="4598994"/>
            <a:ext cx="1288775" cy="1801806"/>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440"/>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440"/>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440"/>
                </p:tgtEl>
              </p:cMediaNode>
            </p:video>
            <p:seq concurrent="1" prevAc="none" nextAc="seek">
              <p:cTn id="12" evtFilter="cancelBubble" nodeType="interactiveSeq" restart="whenNotActive" fill="hold">
                <p:stCondLst>
                  <p:cond delay="0" evt="onClick">
                    <p:tgtEl>
                      <p:spTgt spid="440"/>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440"/>
                                        </p:tgtEl>
                                      </p:cBhvr>
                                    </p:cmd>
                                  </p:childTnLst>
                                </p:cTn>
                              </p:par>
                            </p:childTnLst>
                          </p:cTn>
                        </p:par>
                      </p:childTnLst>
                    </p:cTn>
                  </p:par>
                </p:childTnLst>
              </p:cTn>
              <p:nextCondLst>
                <p:cond delay="0" evt="onClick">
                  <p:tgtEl>
                    <p:spTgt spid="44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3"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444"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3</a:t>
            </a:r>
          </a:p>
        </p:txBody>
      </p:sp>
      <p:sp>
        <p:nvSpPr>
          <p:cNvPr id="445" name="Rectangle 3"/>
          <p:cNvSpPr/>
          <p:nvPr/>
        </p:nvSpPr>
        <p:spPr>
          <a:xfrm>
            <a:off x="528740" y="2137472"/>
            <a:ext cx="545840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446" name="Rectangle 4"/>
          <p:cNvSpPr/>
          <p:nvPr/>
        </p:nvSpPr>
        <p:spPr>
          <a:xfrm>
            <a:off x="528739" y="4434356"/>
            <a:ext cx="7304669"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447" name="Rectangle 5"/>
          <p:cNvSpPr/>
          <p:nvPr/>
        </p:nvSpPr>
        <p:spPr>
          <a:xfrm>
            <a:off x="5987143" y="2137472"/>
            <a:ext cx="594587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448" name="Rectangle 6"/>
          <p:cNvSpPr/>
          <p:nvPr/>
        </p:nvSpPr>
        <p:spPr>
          <a:xfrm>
            <a:off x="7833407" y="4434356"/>
            <a:ext cx="4099606"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449" name="TextBox 8"/>
          <p:cNvSpPr txBox="1"/>
          <p:nvPr/>
        </p:nvSpPr>
        <p:spPr>
          <a:xfrm>
            <a:off x="6250576" y="2333855"/>
            <a:ext cx="5366962" cy="1684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Use words, pictures and/or your own art work to create a collage of your values, ideas and thoughts. You could even do this digitally. </a:t>
            </a:r>
          </a:p>
          <a:p>
            <a:pPr algn="ctr">
              <a:defRPr sz="1600">
                <a:latin typeface="Arial"/>
                <a:ea typeface="Arial"/>
                <a:cs typeface="Arial"/>
                <a:sym typeface="Arial"/>
              </a:defRPr>
            </a:pPr>
          </a:p>
          <a:p>
            <a:pPr algn="ctr">
              <a:defRPr sz="1600">
                <a:latin typeface="Arial"/>
                <a:ea typeface="Arial"/>
                <a:cs typeface="Arial"/>
                <a:sym typeface="Arial"/>
              </a:defRPr>
            </a:pPr>
            <a:r>
              <a:t>Display your work with others on a Mental Health Week display board. How does freedom of expression and belief (Articles 13 and 14) support positive mental health? </a:t>
            </a:r>
          </a:p>
        </p:txBody>
      </p:sp>
      <p:sp>
        <p:nvSpPr>
          <p:cNvPr id="450" name="TextBox 9"/>
          <p:cNvSpPr txBox="1"/>
          <p:nvPr/>
        </p:nvSpPr>
        <p:spPr>
          <a:xfrm>
            <a:off x="742815" y="4650490"/>
            <a:ext cx="6988383" cy="1456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Watch the following </a:t>
            </a:r>
            <a:r>
              <a:rPr u="sng">
                <a:solidFill>
                  <a:srgbClr val="0563C1"/>
                </a:solidFill>
                <a:uFill>
                  <a:solidFill>
                    <a:srgbClr val="0563C1"/>
                  </a:solidFill>
                </a:uFill>
                <a:hlinkClick r:id="rId2" invalidUrl="" action="" tgtFrame="" tooltip="" history="1" highlightClick="0" endSnd="0"/>
              </a:rPr>
              <a:t>UNICEF videos</a:t>
            </a:r>
            <a:r>
              <a:t> of youth advocates answering questions on how young people can improve their mental health. In Carmel’s video, she says that it is important that “adults in the room are willing to listen”. Use your experience and your rights knowledge to answer some of the questions posed in the videos. If you can, record a one-minute video to duty bearers about how they can support young people to have better mental health.  </a:t>
            </a:r>
          </a:p>
        </p:txBody>
      </p:sp>
      <p:sp>
        <p:nvSpPr>
          <p:cNvPr id="451" name="TextBox 10"/>
          <p:cNvSpPr txBox="1"/>
          <p:nvPr/>
        </p:nvSpPr>
        <p:spPr>
          <a:xfrm>
            <a:off x="686323" y="2299628"/>
            <a:ext cx="5143237" cy="1684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Use your right to access information to research the different organisations you can reach out to if you are feeling stressed or anxious such as </a:t>
            </a:r>
            <a:r>
              <a:rPr u="sng">
                <a:solidFill>
                  <a:srgbClr val="0563C1"/>
                </a:solidFill>
                <a:uFill>
                  <a:solidFill>
                    <a:srgbClr val="0563C1"/>
                  </a:solidFill>
                </a:uFill>
                <a:hlinkClick r:id="rId3" invalidUrl="" action="" tgtFrame="" tooltip="" history="1" highlightClick="0" endSnd="0"/>
              </a:rPr>
              <a:t>Young Minds</a:t>
            </a:r>
            <a:r>
              <a:t> and </a:t>
            </a:r>
            <a:r>
              <a:rPr u="sng">
                <a:solidFill>
                  <a:srgbClr val="0563C1"/>
                </a:solidFill>
                <a:uFill>
                  <a:solidFill>
                    <a:srgbClr val="0563C1"/>
                  </a:solidFill>
                </a:uFill>
                <a:hlinkClick r:id="rId4" invalidUrl="" action="" tgtFrame="" tooltip="" history="1" highlightClick="0" endSnd="0"/>
              </a:rPr>
              <a:t>Mind</a:t>
            </a:r>
            <a:r>
              <a:t> create a poster or information sheet for other pupils signposting them to who can help. </a:t>
            </a:r>
          </a:p>
          <a:p>
            <a:pPr algn="ctr">
              <a:defRPr sz="1600">
                <a:solidFill>
                  <a:srgbClr val="FFFFFF"/>
                </a:solidFill>
                <a:latin typeface="Arial"/>
                <a:ea typeface="Arial"/>
                <a:cs typeface="Arial"/>
                <a:sym typeface="Arial"/>
              </a:defRPr>
            </a:pPr>
            <a:r>
              <a:t>Consider making a bi-lingual or multi-lingual poster or information sheet.</a:t>
            </a:r>
          </a:p>
        </p:txBody>
      </p:sp>
      <p:sp>
        <p:nvSpPr>
          <p:cNvPr id="452" name="TextBox 12"/>
          <p:cNvSpPr txBox="1"/>
          <p:nvPr/>
        </p:nvSpPr>
        <p:spPr>
          <a:xfrm>
            <a:off x="7990993" y="4523392"/>
            <a:ext cx="3782206"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Write a letter to your local MP or councillor to tell them how you think government should support young people with their mental health. You can find who this is </a:t>
            </a:r>
            <a:r>
              <a:rPr u="sng">
                <a:solidFill>
                  <a:srgbClr val="0563C1"/>
                </a:solidFill>
                <a:uFill>
                  <a:solidFill>
                    <a:srgbClr val="0563C1"/>
                  </a:solidFill>
                </a:uFill>
                <a:hlinkClick r:id="rId5" invalidUrl="" action="" tgtFrame="" tooltip="" history="1" highlightClick="0" endSnd="0"/>
              </a:rPr>
              <a:t>here</a:t>
            </a:r>
            <a:r>
              <a:t> or </a:t>
            </a:r>
            <a:r>
              <a:rPr u="sng">
                <a:solidFill>
                  <a:srgbClr val="0563C1"/>
                </a:solidFill>
                <a:uFill>
                  <a:solidFill>
                    <a:srgbClr val="0563C1"/>
                  </a:solidFill>
                </a:uFill>
                <a:hlinkClick r:id="rId6" invalidUrl="" action="" tgtFrame="" tooltip="" history="1" highlightClick="0" endSnd="0"/>
              </a:rPr>
              <a:t>here</a:t>
            </a:r>
            <a:r>
              <a:t>. Don’t forget to mentions any relevant rights to back up your point.</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4" name="Text Placeholder 1"/>
          <p:cNvSpPr txBox="1"/>
          <p:nvPr>
            <p:ph type="body" sz="quarter" idx="1"/>
          </p:nvPr>
        </p:nvSpPr>
        <p:spPr>
          <a:xfrm>
            <a:off x="528635" y="281803"/>
            <a:ext cx="3976586" cy="653326"/>
          </a:xfrm>
          <a:prstGeom prst="rect">
            <a:avLst/>
          </a:prstGeom>
        </p:spPr>
        <p:txBody>
          <a:bodyPr/>
          <a:lstStyle/>
          <a:p>
            <a:pPr/>
            <a:r>
              <a:t>REFLECTION</a:t>
            </a:r>
          </a:p>
        </p:txBody>
      </p:sp>
      <p:sp>
        <p:nvSpPr>
          <p:cNvPr id="455" name="Text Placeholder 2"/>
          <p:cNvSpPr/>
          <p:nvPr>
            <p:ph type="body" idx="21"/>
          </p:nvPr>
        </p:nvSpPr>
        <p:spPr>
          <a:xfrm>
            <a:off x="528634" y="1148717"/>
            <a:ext cx="5305426" cy="259487"/>
          </a:xfrm>
          <a:prstGeom prst="rect">
            <a:avLst/>
          </a:prstGeom>
          <a:extLst>
            <a:ext uri="{C572A759-6A51-4108-AA02-DFA0A04FC94B}">
              <ma14:wrappingTextBoxFlag xmlns:ma14="http://schemas.microsoft.com/office/mac/drawingml/2011/main" val="1"/>
            </a:ext>
          </a:extLst>
        </p:spPr>
        <p:txBody>
          <a:bodyPr/>
          <a:lstStyle/>
          <a:p>
            <a:pPr defTabSz="365760">
              <a:spcBef>
                <a:spcPts val="400"/>
              </a:spcBef>
              <a:defRPr b="0" sz="640">
                <a:solidFill>
                  <a:srgbClr val="000000"/>
                </a:solidFill>
              </a:defRPr>
            </a:pPr>
            <a:r>
              <a:t>Find somewhere quiet and give yourself time and space to think about the following:</a:t>
            </a:r>
          </a:p>
          <a:p>
            <a:pPr defTabSz="365760">
              <a:spcBef>
                <a:spcPts val="400"/>
              </a:spcBef>
              <a:defRPr sz="640"/>
            </a:pPr>
            <a:r>
              <a:t>Everybody has mental health – all the time! Most people have times when their mental health is not as good as it is at other times.</a:t>
            </a:r>
          </a:p>
          <a:p>
            <a:pPr defTabSz="365760">
              <a:spcBef>
                <a:spcPts val="400"/>
              </a:spcBef>
              <a:defRPr sz="640"/>
            </a:pPr>
            <a:r>
              <a:t>Education about health and wellbeing is part of Article 24.</a:t>
            </a:r>
          </a:p>
        </p:txBody>
      </p:sp>
      <p:sp>
        <p:nvSpPr>
          <p:cNvPr id="456" name="Text Placeholder 5"/>
          <p:cNvSpPr/>
          <p:nvPr>
            <p:ph type="body" idx="24"/>
          </p:nvPr>
        </p:nvSpPr>
        <p:spPr>
          <a:xfrm>
            <a:off x="528635" y="3244850"/>
            <a:ext cx="4519615" cy="3689350"/>
          </a:xfrm>
          <a:prstGeom prst="rect">
            <a:avLst/>
          </a:prstGeom>
          <a:extLst>
            <a:ext uri="{C572A759-6A51-4108-AA02-DFA0A04FC94B}">
              <ma14:wrappingTextBoxFlag xmlns:ma14="http://schemas.microsoft.com/office/mac/drawingml/2011/main" val="1"/>
            </a:ext>
          </a:extLst>
        </p:spPr>
        <p:txBody>
          <a:bodyPr/>
          <a:lstStyle/>
          <a:p>
            <a:pPr/>
            <a:r>
              <a:t>What have you learnt recently about your own mental health?</a:t>
            </a:r>
          </a:p>
          <a:p>
            <a:pPr/>
            <a:r>
              <a:t>What have you learnt about supporting the mental health of others?</a:t>
            </a:r>
          </a:p>
          <a:p>
            <a:pPr/>
            <a:r>
              <a:t>How do the other rights you enjoy support your mental health and wellbeing?</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