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5" name="Shape 265"/>
          <p:cNvSpPr/>
          <p:nvPr>
            <p:ph type="sldImg"/>
          </p:nvPr>
        </p:nvSpPr>
        <p:spPr>
          <a:xfrm>
            <a:off x="1143000" y="685800"/>
            <a:ext cx="4572000" cy="3429000"/>
          </a:xfrm>
          <a:prstGeom prst="rect">
            <a:avLst/>
          </a:prstGeom>
        </p:spPr>
        <p:txBody>
          <a:bodyPr/>
          <a:lstStyle/>
          <a:p>
            <a:pPr/>
          </a:p>
        </p:txBody>
      </p:sp>
      <p:sp>
        <p:nvSpPr>
          <p:cNvPr id="266" name="Shape 26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Shape 270"/>
          <p:cNvSpPr/>
          <p:nvPr>
            <p:ph type="sldImg"/>
          </p:nvPr>
        </p:nvSpPr>
        <p:spPr>
          <a:prstGeom prst="rect">
            <a:avLst/>
          </a:prstGeom>
        </p:spPr>
        <p:txBody>
          <a:bodyPr/>
          <a:lstStyle/>
          <a:p>
            <a:pPr/>
          </a:p>
        </p:txBody>
      </p:sp>
      <p:sp>
        <p:nvSpPr>
          <p:cNvPr id="271" name="Shape 271"/>
          <p:cNvSpPr/>
          <p:nvPr>
            <p:ph type="body" sz="quarter" idx="1"/>
          </p:nvPr>
        </p:nvSpPr>
        <p:spPr>
          <a:prstGeom prst="rect">
            <a:avLst/>
          </a:prstGeom>
        </p:spPr>
        <p:txBody>
          <a:bodyPr/>
          <a:lstStyle/>
          <a:p>
            <a:pPr>
              <a:defRPr>
                <a:solidFill>
                  <a:srgbClr val="121212"/>
                </a:solidFill>
                <a:latin typeface="Open Sans"/>
                <a:ea typeface="Open Sans"/>
                <a:cs typeface="Open Sans"/>
                <a:sym typeface="Open Sans"/>
              </a:defRPr>
            </a:pPr>
            <a:r>
              <a:t>Nina 13 years old, dropped out of school and works at the Vohibola mica mine in the Anosy region, 25 kilometers north from Amboasary-sud, the photography was taken 15 meters under the ground during the winter of June 2022.</a:t>
            </a:r>
            <a:b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sp>
        <p:nvSpPr>
          <p:cNvPr id="11" name="TextBox 7"/>
          <p:cNvSpPr txBox="1"/>
          <p:nvPr/>
        </p:nvSpPr>
        <p:spPr>
          <a:xfrm rot="5400000">
            <a:off x="11583475" y="519382"/>
            <a:ext cx="1014632" cy="202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Arial"/>
                <a:ea typeface="Arial"/>
                <a:cs typeface="Arial"/>
                <a:sym typeface="Arial"/>
              </a:defRPr>
            </a:lvl1pPr>
          </a:lstStyle>
          <a:p>
            <a:pPr/>
            <a:r>
              <a:t>© UNICEF/Mostafa</a:t>
            </a:r>
          </a:p>
        </p:txBody>
      </p:sp>
      <p:pic>
        <p:nvPicPr>
          <p:cNvPr id="12" name="Picture 2" descr="Picture 2"/>
          <p:cNvPicPr>
            <a:picLocks noChangeAspect="1"/>
          </p:cNvPicPr>
          <p:nvPr/>
        </p:nvPicPr>
        <p:blipFill>
          <a:blip r:embed="rId2">
            <a:extLst/>
          </a:blip>
          <a:srcRect l="0" t="7652" r="0" b="5884"/>
          <a:stretch>
            <a:fillRect/>
          </a:stretch>
        </p:blipFill>
        <p:spPr>
          <a:xfrm>
            <a:off x="0" y="-169817"/>
            <a:ext cx="12192000" cy="7027817"/>
          </a:xfrm>
          <a:prstGeom prst="rect">
            <a:avLst/>
          </a:prstGeom>
          <a:ln w="12700">
            <a:miter lim="400000"/>
          </a:ln>
        </p:spPr>
      </p:pic>
      <p:sp>
        <p:nvSpPr>
          <p:cNvPr id="13"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pic>
        <p:nvPicPr>
          <p:cNvPr id="14" name="Picture 8" descr="Picture 8"/>
          <p:cNvPicPr>
            <a:picLocks noChangeAspect="1"/>
          </p:cNvPicPr>
          <p:nvPr/>
        </p:nvPicPr>
        <p:blipFill>
          <a:blip r:embed="rId3">
            <a:extLst/>
          </a:blip>
          <a:stretch>
            <a:fillRect/>
          </a:stretch>
        </p:blipFill>
        <p:spPr>
          <a:xfrm>
            <a:off x="10248516" y="5281879"/>
            <a:ext cx="1728040" cy="1424751"/>
          </a:xfrm>
          <a:prstGeom prst="rect">
            <a:avLst/>
          </a:prstGeom>
          <a:ln w="12700">
            <a:miter lim="400000"/>
          </a:ln>
        </p:spPr>
      </p:pic>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8" name="TextBox 3"/>
          <p:cNvSpPr txBox="1"/>
          <p:nvPr/>
        </p:nvSpPr>
        <p:spPr>
          <a:xfrm>
            <a:off x="574354" y="1624939"/>
            <a:ext cx="5213986" cy="4955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solidFill>
                  <a:srgbClr val="FFFFFF"/>
                </a:solidFill>
                <a:latin typeface="Arial"/>
                <a:ea typeface="Arial"/>
                <a:cs typeface="Arial"/>
                <a:sym typeface="Arial"/>
              </a:defRPr>
            </a:pPr>
            <a:r>
              <a:t>This flexible resource is intended to provide you with some easy to use, appropriate rights-related learning to share with your children, their families and your colleagues.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This pack also provides links to learning resources from third parties and from the UK Committee for UNICEF (UNICEF UK) that you can access for free.</a:t>
            </a:r>
          </a:p>
          <a:p>
            <a:pPr>
              <a:defRPr sz="1600">
                <a:solidFill>
                  <a:srgbClr val="FFFFFF"/>
                </a:solidFill>
                <a:latin typeface="Univers LT Pro 55"/>
                <a:ea typeface="Univers LT Pro 55"/>
                <a:cs typeface="Univers LT Pro 55"/>
                <a:sym typeface="Univers LT Pro 55"/>
              </a:defRPr>
            </a:pPr>
          </a:p>
        </p:txBody>
      </p:sp>
      <p:pic>
        <p:nvPicPr>
          <p:cNvPr id="59"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69"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0"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1"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2" name="Picture 4" descr="Picture 4"/>
          <p:cNvPicPr>
            <a:picLocks noChangeAspect="1"/>
          </p:cNvPicPr>
          <p:nvPr/>
        </p:nvPicPr>
        <p:blipFill>
          <a:blip r:embed="rId2">
            <a:extLst/>
          </a:blip>
          <a:stretch>
            <a:fillRect/>
          </a:stretch>
        </p:blipFill>
        <p:spPr>
          <a:xfrm>
            <a:off x="677477" y="2326112"/>
            <a:ext cx="4512042" cy="4531889"/>
          </a:xfrm>
          <a:prstGeom prst="rect">
            <a:avLst/>
          </a:prstGeom>
          <a:ln w="12700">
            <a:miter lim="400000"/>
          </a:ln>
        </p:spPr>
      </p:pic>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0"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1"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2"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3"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4"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5"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6"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7"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5"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6"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7"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8"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99"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0"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1"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2"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3"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1"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2"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3"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4"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5"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6"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7"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8"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19"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pic>
        <p:nvPicPr>
          <p:cNvPr id="127" name="Picture 8" descr="Picture 8"/>
          <p:cNvPicPr>
            <a:picLocks noChangeAspect="1"/>
          </p:cNvPicPr>
          <p:nvPr/>
        </p:nvPicPr>
        <p:blipFill>
          <a:blip r:embed="rId2">
            <a:extLst/>
          </a:blip>
          <a:srcRect l="20370" t="0" r="20370" b="0"/>
          <a:stretch>
            <a:fillRect/>
          </a:stretch>
        </p:blipFill>
        <p:spPr>
          <a:xfrm>
            <a:off x="1" y="0"/>
            <a:ext cx="6096000" cy="6858000"/>
          </a:xfrm>
          <a:prstGeom prst="rect">
            <a:avLst/>
          </a:prstGeom>
          <a:ln w="12700">
            <a:miter lim="400000"/>
          </a:ln>
        </p:spPr>
      </p:pic>
      <p:sp>
        <p:nvSpPr>
          <p:cNvPr id="12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2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2"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3"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4" name="TextBox 1"/>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5"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3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3"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4"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5"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6"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7"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8"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49"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0"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1"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59"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0"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1"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2"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3"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4"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5"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3"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4"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5"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6"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7"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8"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79"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7"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89"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7"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9"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7"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9"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7"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8"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19"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7"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5"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6"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4"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5"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6"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7"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5"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6"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7"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8"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5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0.jpeg"/><Relationship Id="rId3" Type="http://schemas.openxmlformats.org/officeDocument/2006/relationships/image" Target="../media/image11.jpeg"/><Relationship Id="rId4" Type="http://schemas.openxmlformats.org/officeDocument/2006/relationships/image" Target="../media/image12.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www.youtube.com/@therightsrespectingschools8108" TargetMode="External"/><Relationship Id="rId3" Type="http://schemas.openxmlformats.org/officeDocument/2006/relationships/video" Target="https://www.youtube.com/embed/BiQ568ZHklE?feature=oembed" TargetMode="External"/><Relationship Id="rId4" Type="http://schemas.openxmlformats.org/officeDocument/2006/relationships/image" Target="../media/image13.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image" Target="../media/image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fairtrade.net/issue/child-labour" TargetMode="External"/><Relationship Id="rId3" Type="http://schemas.openxmlformats.org/officeDocument/2006/relationships/hyperlink" Target="https://www.youtube.com/watch?v=sULJsVUoYHA&amp;t=47s" TargetMode="External"/><Relationship Id="rId4" Type="http://schemas.openxmlformats.org/officeDocument/2006/relationships/hyperlink" Target="https://www.unicef.org/turkiye/en/child-labour" TargetMode="External"/><Relationship Id="rId5" Type="http://schemas.openxmlformats.org/officeDocument/2006/relationships/video" Target="https://www.youtube.com/embed/q94mPWu0Ej8?feature=oembed" TargetMode="External"/><Relationship Id="rId6" Type="http://schemas.openxmlformats.org/officeDocument/2006/relationships/image" Target="../media/image14.jpeg"/><Relationship Id="rId7" Type="http://schemas.openxmlformats.org/officeDocument/2006/relationships/video" Target="https://www.youtube.com/embed/sULJsVUoYHA?feature=oembed" TargetMode="External"/><Relationship Id="rId8" Type="http://schemas.openxmlformats.org/officeDocument/2006/relationships/image" Target="../media/image15.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W_Usl3cS-I4" TargetMode="External"/><Relationship Id="rId3" Type="http://schemas.openxmlformats.org/officeDocument/2006/relationships/hyperlink" Target="https://www.youtube.com/watch?v=dF88no82zTM" TargetMode="External"/><Relationship Id="rId4" Type="http://schemas.openxmlformats.org/officeDocument/2006/relationships/hyperlink" Target="https://www.nspcc.org.uk/keeping-children-safe/away-from-home/at-work/" TargetMode="External"/><Relationship Id="rId5" Type="http://schemas.openxmlformats.org/officeDocument/2006/relationships/hyperlink" Target="https://www.un.org/en/observances/world-day-against-child-labour/" TargetMode="External"/><Relationship Id="rId6" Type="http://schemas.openxmlformats.org/officeDocument/2006/relationships/video" Target="https://www.youtube.com/embed/W_Usl3cS-I4?feature=oembed" TargetMode="External"/><Relationship Id="rId7" Type="http://schemas.openxmlformats.org/officeDocument/2006/relationships/image" Target="../media/image16.jpeg"/><Relationship Id="rId8" Type="http://schemas.openxmlformats.org/officeDocument/2006/relationships/video" Target="https://www.youtube.com/embed/dF88no82zTM?feature=oembed" TargetMode="External"/><Relationship Id="rId9" Type="http://schemas.openxmlformats.org/officeDocument/2006/relationships/image" Target="../media/image17.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nspcc.org.uk/keeping-children-safe/away-from-home/at-work/" TargetMode="External"/><Relationship Id="rId3" Type="http://schemas.openxmlformats.org/officeDocument/2006/relationships/hyperlink" Target="https://www.ilo.org/wcmsp5/groups/public/---ed_norm/---ipec/documents/publication/wcms_797515.pdf" TargetMode="External"/><Relationship Id="rId4" Type="http://schemas.openxmlformats.org/officeDocument/2006/relationships/hyperlink" Target="https://www.unicef.org/protection/child-labour" TargetMode="External"/><Relationship Id="rId5" Type="http://schemas.openxmlformats.org/officeDocument/2006/relationships/hyperlink" Target="https://www.youtube.com/watch?v=awiQd8BVGTs" TargetMode="External"/><Relationship Id="rId6" Type="http://schemas.openxmlformats.org/officeDocument/2006/relationships/hyperlink" Target="https://www.amnesty.org/en/latest/campaigns/2016/06/drc-cobalt-child-labour/" TargetMode="External"/><Relationship Id="rId7" Type="http://schemas.openxmlformats.org/officeDocument/2006/relationships/hyperlink" Target="https://labs.theguardian.com/unicef-child-labour/" TargetMode="External"/><Relationship Id="rId8" Type="http://schemas.openxmlformats.org/officeDocument/2006/relationships/hyperlink" Target="https://www.theguardian.com/global-development/2021/feb/12/mars-nestle-and-hershey-to-face-landmark-child-slavery-lawsuit-in-us" TargetMode="External"/><Relationship Id="rId9" Type="http://schemas.openxmlformats.org/officeDocument/2006/relationships/video" Target="https://www.youtube.com/embed/awiQd8BVGTs?feature=oembed" TargetMode="External"/><Relationship Id="rId10" Type="http://schemas.openxmlformats.org/officeDocument/2006/relationships/image" Target="../media/image18.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ilo.org/ipec/Informationresources/WCMS_797515/lang--en/index.htm)." TargetMode="External"/><Relationship Id="rId3" Type="http://schemas.openxmlformats.org/officeDocument/2006/relationships/hyperlink" Target="https://railwaychildren.org.in/blog/thelabouringchildhood-7-street-artists-take-a-stand-against-child-labour/" TargetMode="External"/><Relationship Id="rId4" Type="http://schemas.openxmlformats.org/officeDocument/2006/relationships/hyperlink" Target="https://www.historic-uk.com/HistoryUK/HistoryofBritain/Match-Girls-Strike/" TargetMode="Externa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nspcc.org.uk/what-is-child-abuse/types-of-abuse/child-trafficking/" TargetMode="External"/><Relationship Id="rId3" Type="http://schemas.openxmlformats.org/officeDocument/2006/relationships/hyperlink" Target="https://www.ecpat.org.uk/the-secret-gardeners" TargetMode="External"/><Relationship Id="rId4" Type="http://schemas.openxmlformats.org/officeDocument/2006/relationships/hyperlink" Target="https://www.bbc.co.uk/sounds/play/b00tt575" TargetMode="External"/><Relationship Id="rId5" Type="http://schemas.openxmlformats.org/officeDocument/2006/relationships/hyperlink" Target="https://www.theguardian.com/global-development/2020/nov/06/child-labour-doesnt-have-to-be-exploitation-it-gave-me-life-skills?CMP=share_btn_link" TargetMode="External"/><Relationship Id="rId6" Type="http://schemas.openxmlformats.org/officeDocument/2006/relationships/video" Target="https://www.youtube.com/embed/dF88no82zTM?feature=oembed" TargetMode="External"/><Relationship Id="rId7" Type="http://schemas.openxmlformats.org/officeDocument/2006/relationships/image" Target="../media/image17.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
        <p:nvSpPr>
          <p:cNvPr id="269" name="TextBox 3"/>
          <p:cNvSpPr txBox="1"/>
          <p:nvPr/>
        </p:nvSpPr>
        <p:spPr>
          <a:xfrm rot="16200000">
            <a:off x="10132190" y="443531"/>
            <a:ext cx="3525187" cy="26425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200">
                <a:solidFill>
                  <a:srgbClr val="FFFFFF"/>
                </a:solidFill>
                <a:latin typeface="Arial"/>
                <a:ea typeface="Arial"/>
                <a:cs typeface="Arial"/>
                <a:sym typeface="Arial"/>
              </a:defRPr>
            </a:lvl1pPr>
          </a:lstStyle>
          <a:p>
            <a:pPr/>
            <a:r>
              <a:t>UNICEF/Andrianantenainaenaina</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4" name="Text Placeholder 2"/>
          <p:cNvSpPr/>
          <p:nvPr>
            <p:ph type="body" idx="21"/>
          </p:nvPr>
        </p:nvSpPr>
        <p:spPr>
          <a:xfrm>
            <a:off x="6368214" y="1583987"/>
            <a:ext cx="5305426" cy="4490854"/>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Guess the article</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Introducing Articles 32 &amp; 35</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Linked Articles </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Exploring Article 32 &amp; 35</a:t>
            </a:r>
            <a:endParaRPr>
              <a:solidFill>
                <a:srgbClr val="000000"/>
              </a:solidFill>
            </a:endParaRPr>
          </a:p>
          <a:p>
            <a:pPr>
              <a:lnSpc>
                <a:spcPct val="150000"/>
              </a:lnSpc>
              <a:defRPr>
                <a:solidFill>
                  <a:srgbClr val="00AEEF"/>
                </a:solidFill>
                <a:latin typeface="Arial"/>
                <a:ea typeface="Arial"/>
                <a:cs typeface="Arial"/>
                <a:sym typeface="Arial"/>
              </a:defRPr>
            </a:pPr>
            <a:r>
              <a:t>Slide 7</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8, 9 &amp; 10</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11, 12 &amp; 13</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14</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6" name="Text Placeholder 2"/>
          <p:cNvSpPr txBox="1"/>
          <p:nvPr>
            <p:ph type="body" sz="quarter" idx="1"/>
          </p:nvPr>
        </p:nvSpPr>
        <p:spPr>
          <a:xfrm>
            <a:off x="528741" y="372635"/>
            <a:ext cx="3100286" cy="1031804"/>
          </a:xfrm>
          <a:prstGeom prst="rect">
            <a:avLst/>
          </a:prstGeom>
        </p:spPr>
        <p:txBody>
          <a:bodyPr/>
          <a:lstStyle>
            <a:lvl1pPr defTabSz="868680">
              <a:spcBef>
                <a:spcPts val="900"/>
              </a:spcBef>
              <a:defRPr b="0" spc="95" sz="3040">
                <a:latin typeface="Arial Black"/>
                <a:ea typeface="Arial Black"/>
                <a:cs typeface="Arial Black"/>
                <a:sym typeface="Arial Black"/>
              </a:defRPr>
            </a:lvl1pPr>
          </a:lstStyle>
          <a:p>
            <a:pPr/>
            <a:r>
              <a:t>GUESS THE ARTICLE</a:t>
            </a:r>
          </a:p>
        </p:txBody>
      </p:sp>
      <p:sp>
        <p:nvSpPr>
          <p:cNvPr id="277" name="Text Placeholder 7"/>
          <p:cNvSpPr/>
          <p:nvPr>
            <p:ph type="body" idx="25"/>
          </p:nvPr>
        </p:nvSpPr>
        <p:spPr>
          <a:xfrm>
            <a:off x="528740" y="5154969"/>
            <a:ext cx="10901364" cy="1111322"/>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These pictures provide a clue to this week’s articles. </a:t>
            </a:r>
          </a:p>
          <a:p>
            <a:pPr>
              <a:defRPr>
                <a:latin typeface="Arial"/>
                <a:ea typeface="Arial"/>
                <a:cs typeface="Arial"/>
                <a:sym typeface="Arial"/>
              </a:defRPr>
            </a:pPr>
            <a:r>
              <a:t>How do these pictures help you? Can you guess how they are linked together?</a:t>
            </a:r>
          </a:p>
          <a:p>
            <a:pPr>
              <a:defRPr>
                <a:latin typeface="Arial"/>
                <a:ea typeface="Arial"/>
                <a:cs typeface="Arial"/>
                <a:sym typeface="Arial"/>
              </a:defRPr>
            </a:pPr>
            <a:r>
              <a:t>Write down your thoughts or discuss with someone in your class. </a:t>
            </a:r>
          </a:p>
        </p:txBody>
      </p:sp>
      <p:sp>
        <p:nvSpPr>
          <p:cNvPr id="278" name="TextBox 13"/>
          <p:cNvSpPr txBox="1"/>
          <p:nvPr/>
        </p:nvSpPr>
        <p:spPr>
          <a:xfrm>
            <a:off x="696802" y="4723931"/>
            <a:ext cx="2112746" cy="2147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@UNICEF/Gilbertson VII Photo</a:t>
            </a:r>
          </a:p>
        </p:txBody>
      </p:sp>
      <p:sp>
        <p:nvSpPr>
          <p:cNvPr id="279" name="TextBox 15"/>
          <p:cNvSpPr txBox="1"/>
          <p:nvPr/>
        </p:nvSpPr>
        <p:spPr>
          <a:xfrm>
            <a:off x="3668841" y="4708619"/>
            <a:ext cx="1508763" cy="21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WikiCommons</a:t>
            </a:r>
          </a:p>
        </p:txBody>
      </p:sp>
      <p:pic>
        <p:nvPicPr>
          <p:cNvPr id="280" name="Picture 3" descr="Picture 3"/>
          <p:cNvPicPr>
            <a:picLocks noChangeAspect="1"/>
          </p:cNvPicPr>
          <p:nvPr/>
        </p:nvPicPr>
        <p:blipFill>
          <a:blip r:embed="rId2">
            <a:extLst/>
          </a:blip>
          <a:stretch>
            <a:fillRect/>
          </a:stretch>
        </p:blipFill>
        <p:spPr>
          <a:xfrm>
            <a:off x="651082" y="1880355"/>
            <a:ext cx="2739764" cy="2739764"/>
          </a:xfrm>
          <a:prstGeom prst="rect">
            <a:avLst/>
          </a:prstGeom>
          <a:ln w="12700">
            <a:miter lim="400000"/>
          </a:ln>
        </p:spPr>
      </p:pic>
      <p:pic>
        <p:nvPicPr>
          <p:cNvPr id="281" name="Picture 6" descr="Picture 6"/>
          <p:cNvPicPr>
            <a:picLocks noChangeAspect="1"/>
          </p:cNvPicPr>
          <p:nvPr/>
        </p:nvPicPr>
        <p:blipFill>
          <a:blip r:embed="rId3">
            <a:extLst/>
          </a:blip>
          <a:stretch>
            <a:fillRect/>
          </a:stretch>
        </p:blipFill>
        <p:spPr>
          <a:xfrm flipV="1" rot="10800000">
            <a:off x="3623121" y="1880356"/>
            <a:ext cx="3707078" cy="2739763"/>
          </a:xfrm>
          <a:prstGeom prst="rect">
            <a:avLst/>
          </a:prstGeom>
          <a:ln w="12700">
            <a:miter lim="400000"/>
          </a:ln>
        </p:spPr>
      </p:pic>
      <p:pic>
        <p:nvPicPr>
          <p:cNvPr id="282" name="Picture 10" descr="Picture 10"/>
          <p:cNvPicPr>
            <a:picLocks noChangeAspect="1"/>
          </p:cNvPicPr>
          <p:nvPr/>
        </p:nvPicPr>
        <p:blipFill>
          <a:blip r:embed="rId4">
            <a:extLst/>
          </a:blip>
          <a:stretch>
            <a:fillRect/>
          </a:stretch>
        </p:blipFill>
        <p:spPr>
          <a:xfrm>
            <a:off x="7902492" y="1521630"/>
            <a:ext cx="2380778" cy="3098489"/>
          </a:xfrm>
          <a:prstGeom prst="rect">
            <a:avLst/>
          </a:prstGeom>
          <a:ln w="12700">
            <a:miter lim="400000"/>
          </a:ln>
        </p:spPr>
      </p:pic>
      <p:sp>
        <p:nvSpPr>
          <p:cNvPr id="283" name="TextBox 14"/>
          <p:cNvSpPr txBox="1"/>
          <p:nvPr/>
        </p:nvSpPr>
        <p:spPr>
          <a:xfrm>
            <a:off x="7842937" y="4723931"/>
            <a:ext cx="1508763" cy="2147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WikiCommons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5" name="Text Placeholder 2"/>
          <p:cNvSpPr txBox="1"/>
          <p:nvPr>
            <p:ph type="body" sz="quarter" idx="1"/>
          </p:nvPr>
        </p:nvSpPr>
        <p:spPr>
          <a:xfrm>
            <a:off x="528741" y="428035"/>
            <a:ext cx="4293478" cy="584776"/>
          </a:xfrm>
          <a:prstGeom prst="rect">
            <a:avLst/>
          </a:prstGeom>
        </p:spPr>
        <p:txBody>
          <a:bodyPr/>
          <a:lstStyle>
            <a:lvl1pPr>
              <a:defRPr b="0" sz="2800">
                <a:latin typeface="Arial Black"/>
                <a:ea typeface="Arial Black"/>
                <a:cs typeface="Arial Black"/>
                <a:sym typeface="Arial Black"/>
              </a:defRPr>
            </a:lvl1pPr>
          </a:lstStyle>
          <a:p>
            <a:pPr/>
            <a:r>
              <a:t>ARTICLE 32 &amp; 35</a:t>
            </a:r>
          </a:p>
        </p:txBody>
      </p:sp>
      <p:sp>
        <p:nvSpPr>
          <p:cNvPr id="286" name="Text Placeholder 3"/>
          <p:cNvSpPr/>
          <p:nvPr>
            <p:ph type="body" idx="22"/>
          </p:nvPr>
        </p:nvSpPr>
        <p:spPr>
          <a:xfrm>
            <a:off x="6586401" y="294886"/>
            <a:ext cx="5605599" cy="584776"/>
          </a:xfrm>
          <a:prstGeom prst="rect">
            <a:avLst/>
          </a:prstGeom>
          <a:extLst>
            <a:ext uri="{C572A759-6A51-4108-AA02-DFA0A04FC94B}">
              <ma14:wrappingTextBoxFlag xmlns:ma14="http://schemas.microsoft.com/office/mac/drawingml/2011/main" val="1"/>
            </a:ext>
          </a:extLst>
        </p:spPr>
        <p:txBody>
          <a:bodyPr/>
          <a:lstStyle/>
          <a:p>
            <a:pPr defTabSz="557784">
              <a:spcBef>
                <a:spcPts val="600"/>
              </a:spcBef>
              <a:defRPr b="0" sz="1464">
                <a:latin typeface="Arial Black"/>
                <a:ea typeface="Arial Black"/>
                <a:cs typeface="Arial Black"/>
                <a:sym typeface="Arial Black"/>
              </a:defRPr>
            </a:pPr>
            <a:r>
              <a:t>Articles 32 &amp; 35 – </a:t>
            </a:r>
          </a:p>
          <a:p>
            <a:pPr defTabSz="557784">
              <a:spcBef>
                <a:spcPts val="600"/>
              </a:spcBef>
              <a:defRPr b="0" sz="1464">
                <a:latin typeface="Arial Black"/>
                <a:ea typeface="Arial Black"/>
                <a:cs typeface="Arial Black"/>
                <a:sym typeface="Arial Black"/>
              </a:defRPr>
            </a:pPr>
            <a:r>
              <a:t>World Day Against Child Labour</a:t>
            </a:r>
          </a:p>
        </p:txBody>
      </p:sp>
      <p:sp>
        <p:nvSpPr>
          <p:cNvPr id="287" name="Text Placeholder 5"/>
          <p:cNvSpPr/>
          <p:nvPr>
            <p:ph type="body" idx="21"/>
          </p:nvPr>
        </p:nvSpPr>
        <p:spPr>
          <a:xfrm>
            <a:off x="6586401" y="1117815"/>
            <a:ext cx="5305425" cy="1830703"/>
          </a:xfrm>
          <a:prstGeom prst="rect">
            <a:avLst/>
          </a:prstGeom>
          <a:extLst>
            <a:ext uri="{C572A759-6A51-4108-AA02-DFA0A04FC94B}">
              <ma14:wrappingTextBoxFlag xmlns:ma14="http://schemas.microsoft.com/office/mac/drawingml/2011/main" val="1"/>
            </a:ext>
          </a:extLst>
        </p:spPr>
        <p:txBody>
          <a:bodyPr/>
          <a:lstStyle>
            <a:lvl1pPr defTabSz="557784">
              <a:spcBef>
                <a:spcPts val="600"/>
              </a:spcBef>
              <a:defRPr sz="1220"/>
            </a:lvl1pPr>
          </a:lstStyle>
          <a:p>
            <a:pPr/>
            <a:r>
              <a:t>Throughout history, children have had to work in all sorts of different ways. In the 20th Century the world agreed that work that endangered children or stopped them from enjoying all their rights was unacceptable.  In 2002, The International Labour Organization (which was set up by the United Nations) launched the first World Day Against Child Labour to highlight the struggles faced by working children. Held each year on 12th June, the day is intended to promote and encourage the growing worldwide movement against child labour. It is hard for most children and young people in the UK to imagine what it must be like to have to work as a child. Exploring articles 32 and 35, through the activities this week, will help you to understand and  think about  the effect of child labour.</a:t>
            </a:r>
          </a:p>
        </p:txBody>
      </p:sp>
      <p:sp>
        <p:nvSpPr>
          <p:cNvPr id="288" name="TextBox 1"/>
          <p:cNvSpPr txBox="1"/>
          <p:nvPr/>
        </p:nvSpPr>
        <p:spPr>
          <a:xfrm>
            <a:off x="574460" y="1598296"/>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600">
                <a:latin typeface="Arial"/>
                <a:ea typeface="Arial"/>
                <a:cs typeface="Arial"/>
                <a:sym typeface="Arial"/>
              </a:defRPr>
            </a:lvl1pPr>
          </a:lstStyle>
          <a:p>
            <a:pPr/>
            <a:r>
              <a:t>Hilary Alcock introduces Articles 32 &amp; 35 – World Day Against Child Labour.</a:t>
            </a:r>
          </a:p>
        </p:txBody>
      </p:sp>
      <p:sp>
        <p:nvSpPr>
          <p:cNvPr id="289" name="TextBox 4"/>
          <p:cNvSpPr txBox="1"/>
          <p:nvPr/>
        </p:nvSpPr>
        <p:spPr>
          <a:xfrm>
            <a:off x="1357840" y="6173632"/>
            <a:ext cx="3418659" cy="313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Click </a:t>
            </a:r>
            <a:r>
              <a:rPr u="sng">
                <a:solidFill>
                  <a:srgbClr val="0563C1"/>
                </a:solidFill>
                <a:uFill>
                  <a:solidFill>
                    <a:srgbClr val="0563C1"/>
                  </a:solidFill>
                </a:uFill>
                <a:hlinkClick r:id="rId2" invalidUrl="" action="" tgtFrame="" tooltip="" history="1" highlightClick="0" endSnd="0"/>
              </a:rPr>
              <a:t>here</a:t>
            </a:r>
            <a:r>
              <a:rPr u="sng">
                <a:solidFill>
                  <a:srgbClr val="0563C1"/>
                </a:solidFill>
                <a:uFill>
                  <a:solidFill>
                    <a:srgbClr val="0563C1"/>
                  </a:solidFill>
                </a:uFill>
                <a:hlinkClick r:id="rId2" invalidUrl="" action="" tgtFrame="" tooltip="" history="1" highlightClick="0" endSnd="0"/>
              </a:rPr>
              <a:t> to watch on YouTube</a:t>
            </a:r>
          </a:p>
        </p:txBody>
      </p:sp>
      <p:pic>
        <p:nvPicPr>
          <p:cNvPr id="290" name="Hilary Alcock, Professional Adviser, introduces Articles 32 and 35 - World Day Against Child LabourOnline Media 8" descr="Hilary Alcock, Professional Adviser, introduces Articles 32 and 35 - World Day Against Child LabourOnline Media 8"/>
          <p:cNvPicPr>
            <a:picLocks noChangeAspect="0"/>
          </p:cNvPicPr>
          <p:nvPr>
            <a:videoFile xmlns:mc="http://schemas.openxmlformats.org/markup-compatibility/2006" r:link="rId3" mc:Ignorable="aiw"/>
          </p:nvPr>
        </p:nvPicPr>
        <p:blipFill>
          <a:blip r:embed="rId4">
            <a:extLst/>
          </a:blip>
          <a:stretch>
            <a:fillRect/>
          </a:stretch>
        </p:blipFill>
        <p:spPr>
          <a:xfrm>
            <a:off x="789578" y="2662042"/>
            <a:ext cx="4259020" cy="2406347"/>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90"/>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9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90"/>
                </p:tgtEl>
              </p:cMediaNode>
            </p:video>
            <p:seq concurrent="1" prevAc="none" nextAc="seek">
              <p:cTn id="12" evtFilter="cancelBubble" nodeType="interactiveSeq" restart="whenNotActive" fill="hold">
                <p:stCondLst>
                  <p:cond delay="0" evt="onClick">
                    <p:tgtEl>
                      <p:spTgt spid="290"/>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90"/>
                                        </p:tgtEl>
                                      </p:cBhvr>
                                    </p:cmd>
                                  </p:childTnLst>
                                </p:cTn>
                              </p:par>
                            </p:childTnLst>
                          </p:cTn>
                        </p:par>
                      </p:childTnLst>
                    </p:cTn>
                  </p:par>
                </p:childTnLst>
              </p:cTn>
              <p:nextCondLst>
                <p:cond delay="0" evt="onClick">
                  <p:tgtEl>
                    <p:spTgt spid="29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Text Placeholder 2"/>
          <p:cNvSpPr txBox="1"/>
          <p:nvPr>
            <p:ph type="body" sz="quarter" idx="1"/>
          </p:nvPr>
        </p:nvSpPr>
        <p:spPr>
          <a:xfrm>
            <a:off x="528740" y="372635"/>
            <a:ext cx="4735591" cy="633206"/>
          </a:xfrm>
          <a:prstGeom prst="rect">
            <a:avLst/>
          </a:prstGeom>
        </p:spPr>
        <p:txBody>
          <a:bodyPr/>
          <a:lstStyle>
            <a:lvl1pPr>
              <a:defRPr b="0" sz="3200">
                <a:latin typeface="Arial Black"/>
                <a:ea typeface="Arial Black"/>
                <a:cs typeface="Arial Black"/>
                <a:sym typeface="Arial Black"/>
              </a:defRPr>
            </a:lvl1pPr>
          </a:lstStyle>
          <a:p>
            <a:pPr/>
            <a:r>
              <a:t>LINKED ARTICLES</a:t>
            </a:r>
          </a:p>
        </p:txBody>
      </p:sp>
      <p:sp>
        <p:nvSpPr>
          <p:cNvPr id="293" name="Text Placeholder 7"/>
          <p:cNvSpPr/>
          <p:nvPr>
            <p:ph type="body" idx="25"/>
          </p:nvPr>
        </p:nvSpPr>
        <p:spPr>
          <a:xfrm>
            <a:off x="528740" y="1432054"/>
            <a:ext cx="5898185" cy="3518770"/>
          </a:xfrm>
          <a:prstGeom prst="rect">
            <a:avLst/>
          </a:prstGeom>
          <a:extLst>
            <a:ext uri="{C572A759-6A51-4108-AA02-DFA0A04FC94B}">
              <ma14:wrappingTextBoxFlag xmlns:ma14="http://schemas.microsoft.com/office/mac/drawingml/2011/main" val="1"/>
            </a:ext>
          </a:extLst>
        </p:spPr>
        <p:txBody>
          <a:bodyPr/>
          <a:lstStyle/>
          <a:p>
            <a:pPr>
              <a:lnSpc>
                <a:spcPct val="72000"/>
              </a:lnSpc>
              <a:defRPr b="1" sz="1900">
                <a:latin typeface="Arial"/>
                <a:ea typeface="Arial"/>
                <a:cs typeface="Arial"/>
                <a:sym typeface="Arial"/>
              </a:defRPr>
            </a:pPr>
            <a:r>
              <a:t>Article 32 Child labour – </a:t>
            </a:r>
            <a:r>
              <a:rPr b="0"/>
              <a:t>Governments must protect children from economic exploitation and work that is dangerous or might harm their health, development or education. Governments must set a minimum age for children to work and ensure that work conditions are safe and appropriate.</a:t>
            </a:r>
            <a:endParaRPr sz="800"/>
          </a:p>
          <a:p>
            <a:pPr>
              <a:lnSpc>
                <a:spcPct val="72000"/>
              </a:lnSpc>
              <a:defRPr sz="4200">
                <a:latin typeface="Arial"/>
                <a:ea typeface="Arial"/>
                <a:cs typeface="Arial"/>
                <a:sym typeface="Arial"/>
              </a:defRPr>
            </a:pPr>
          </a:p>
          <a:p>
            <a:pPr>
              <a:lnSpc>
                <a:spcPct val="72000"/>
              </a:lnSpc>
              <a:defRPr b="1" sz="1900">
                <a:latin typeface="Arial"/>
                <a:ea typeface="Arial"/>
                <a:cs typeface="Arial"/>
                <a:sym typeface="Arial"/>
              </a:defRPr>
            </a:pPr>
            <a:r>
              <a:t>Article 35 Prevention of sale and trafficking </a:t>
            </a:r>
            <a:r>
              <a:rPr b="0"/>
              <a:t>-Governments must protect children from being abducted, sold or moved illegally to a different place in or outside their country for the purpose of exploitation.</a:t>
            </a:r>
          </a:p>
        </p:txBody>
      </p:sp>
      <p:pic>
        <p:nvPicPr>
          <p:cNvPr id="294" name="Graphic 1" descr="Graphic 1"/>
          <p:cNvPicPr>
            <a:picLocks noChangeAspect="1"/>
          </p:cNvPicPr>
          <p:nvPr/>
        </p:nvPicPr>
        <p:blipFill>
          <a:blip r:embed="rId2">
            <a:extLst/>
          </a:blip>
          <a:stretch>
            <a:fillRect/>
          </a:stretch>
        </p:blipFill>
        <p:spPr>
          <a:xfrm>
            <a:off x="9742954" y="1293220"/>
            <a:ext cx="2106795" cy="2809060"/>
          </a:xfrm>
          <a:prstGeom prst="rect">
            <a:avLst/>
          </a:prstGeom>
          <a:ln w="12700">
            <a:miter lim="400000"/>
          </a:ln>
        </p:spPr>
      </p:pic>
      <p:pic>
        <p:nvPicPr>
          <p:cNvPr id="295" name="Graphic 4" descr="Graphic 4"/>
          <p:cNvPicPr>
            <a:picLocks noChangeAspect="1"/>
          </p:cNvPicPr>
          <p:nvPr/>
        </p:nvPicPr>
        <p:blipFill>
          <a:blip r:embed="rId3">
            <a:extLst/>
          </a:blip>
          <a:stretch>
            <a:fillRect/>
          </a:stretch>
        </p:blipFill>
        <p:spPr>
          <a:xfrm>
            <a:off x="7173806" y="1293219"/>
            <a:ext cx="2106796" cy="2809060"/>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6536000" y="476934"/>
            <a:ext cx="438917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32 &amp; 35</a:t>
            </a:r>
          </a:p>
        </p:txBody>
      </p:sp>
      <p:sp>
        <p:nvSpPr>
          <p:cNvPr id="298"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9" name="Text Placeholder 4"/>
          <p:cNvSpPr/>
          <p:nvPr>
            <p:ph type="body" idx="23"/>
          </p:nvPr>
        </p:nvSpPr>
        <p:spPr>
          <a:xfrm>
            <a:off x="6535898" y="2141135"/>
            <a:ext cx="5351302" cy="1357313"/>
          </a:xfrm>
          <a:prstGeom prst="rect">
            <a:avLst/>
          </a:prstGeom>
          <a:extLst>
            <a:ext uri="{C572A759-6A51-4108-AA02-DFA0A04FC94B}">
              <ma14:wrappingTextBoxFlag xmlns:ma14="http://schemas.microsoft.com/office/mac/drawingml/2011/main" val="1"/>
            </a:ext>
          </a:extLst>
        </p:spPr>
        <p:txBody>
          <a:bodyPr/>
          <a:lstStyle/>
          <a:p>
            <a:pPr>
              <a:lnSpc>
                <a:spcPct val="81000"/>
              </a:lnSpc>
              <a:defRPr b="1" sz="2400">
                <a:solidFill>
                  <a:srgbClr val="00AEEF"/>
                </a:solidFill>
                <a:latin typeface="Arial"/>
                <a:ea typeface="Arial"/>
                <a:cs typeface="Arial"/>
                <a:sym typeface="Arial"/>
              </a:defRPr>
            </a:pPr>
            <a:r>
              <a:t>How many reasons can you think of why children should be protected from working, especially in dangerous conditions?</a:t>
            </a:r>
            <a:r>
              <a:rPr b="0">
                <a:solidFill>
                  <a:srgbClr val="000000"/>
                </a:solidFill>
              </a:rPr>
              <a:t>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1" name="Text Placeholder 1"/>
          <p:cNvSpPr txBox="1"/>
          <p:nvPr>
            <p:ph type="body" sz="quarter" idx="1"/>
          </p:nvPr>
        </p:nvSpPr>
        <p:spPr>
          <a:xfrm>
            <a:off x="528740" y="376664"/>
            <a:ext cx="433853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32 &amp; 35</a:t>
            </a:r>
          </a:p>
        </p:txBody>
      </p:sp>
      <p:sp>
        <p:nvSpPr>
          <p:cNvPr id="302" name="Text Placeholder 2"/>
          <p:cNvSpPr/>
          <p:nvPr>
            <p:ph type="body" idx="21"/>
          </p:nvPr>
        </p:nvSpPr>
        <p:spPr>
          <a:xfrm>
            <a:off x="528636" y="6221848"/>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303" name="Text Placeholder 3"/>
          <p:cNvSpPr/>
          <p:nvPr>
            <p:ph type="body" idx="22"/>
          </p:nvPr>
        </p:nvSpPr>
        <p:spPr>
          <a:xfrm>
            <a:off x="528635" y="1563690"/>
            <a:ext cx="10781622" cy="448809"/>
          </a:xfrm>
          <a:prstGeom prst="rect">
            <a:avLst/>
          </a:prstGeom>
          <a:extLst>
            <a:ext uri="{C572A759-6A51-4108-AA02-DFA0A04FC94B}">
              <ma14:wrappingTextBoxFlag xmlns:ma14="http://schemas.microsoft.com/office/mac/drawingml/2011/main" val="1"/>
            </a:ext>
          </a:extLst>
        </p:spPr>
        <p:txBody>
          <a:bodyPr/>
          <a:lstStyle>
            <a:lvl1pPr>
              <a:defRPr b="0" sz="2000">
                <a:latin typeface="Arial Black"/>
                <a:ea typeface="Arial Black"/>
                <a:cs typeface="Arial Black"/>
                <a:sym typeface="Arial Black"/>
              </a:defRPr>
            </a:lvl1pPr>
          </a:lstStyle>
          <a:p>
            <a:pPr/>
            <a:r>
              <a:t>Did you think of these?</a:t>
            </a:r>
          </a:p>
        </p:txBody>
      </p:sp>
      <p:sp>
        <p:nvSpPr>
          <p:cNvPr id="304" name="Text Placeholder 4"/>
          <p:cNvSpPr/>
          <p:nvPr>
            <p:ph type="body" idx="23"/>
          </p:nvPr>
        </p:nvSpPr>
        <p:spPr>
          <a:xfrm>
            <a:off x="528636" y="2146063"/>
            <a:ext cx="11471580" cy="3967061"/>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Their family should have a good enough standard   of living without them working.</a:t>
            </a:r>
          </a:p>
          <a:p>
            <a:pPr marL="342900" indent="-342900">
              <a:lnSpc>
                <a:spcPct val="107000"/>
              </a:lnSpc>
              <a:buFont typeface="Symbol"/>
              <a:buChar char="·"/>
              <a:defRPr>
                <a:latin typeface="Arial"/>
                <a:ea typeface="Arial"/>
                <a:cs typeface="Arial"/>
                <a:sym typeface="Arial"/>
              </a:defRPr>
            </a:pPr>
            <a:r>
              <a:t>Children should be in education.</a:t>
            </a:r>
          </a:p>
          <a:p>
            <a:pPr marL="342900" indent="-342900">
              <a:lnSpc>
                <a:spcPct val="107000"/>
              </a:lnSpc>
              <a:buFont typeface="Symbol"/>
              <a:buChar char="·"/>
              <a:defRPr>
                <a:latin typeface="Arial"/>
                <a:ea typeface="Arial"/>
                <a:cs typeface="Arial"/>
                <a:sym typeface="Arial"/>
              </a:defRPr>
            </a:pPr>
            <a:r>
              <a:t>Their health and safety should be protected.</a:t>
            </a:r>
          </a:p>
          <a:p>
            <a:pPr marL="342900" indent="-342900">
              <a:lnSpc>
                <a:spcPct val="107000"/>
              </a:lnSpc>
              <a:buFont typeface="Symbol"/>
              <a:buChar char="·"/>
              <a:defRPr>
                <a:latin typeface="Arial"/>
                <a:ea typeface="Arial"/>
                <a:cs typeface="Arial"/>
                <a:sym typeface="Arial"/>
              </a:defRPr>
            </a:pPr>
            <a:r>
              <a:t>Children’s views and best interests should be considered.</a:t>
            </a:r>
          </a:p>
          <a:p>
            <a:pPr marL="342900" indent="-342900">
              <a:lnSpc>
                <a:spcPct val="107000"/>
              </a:lnSpc>
              <a:buFont typeface="Symbol"/>
              <a:buChar char="·"/>
              <a:defRPr>
                <a:latin typeface="Arial"/>
                <a:ea typeface="Arial"/>
                <a:cs typeface="Arial"/>
                <a:sym typeface="Arial"/>
              </a:defRPr>
            </a:pPr>
            <a:r>
              <a:t>Other harm could come to them in the workplace.</a:t>
            </a:r>
          </a:p>
          <a:p>
            <a:pPr marL="342900" indent="-342900">
              <a:lnSpc>
                <a:spcPct val="107000"/>
              </a:lnSpc>
              <a:buFont typeface="Symbol"/>
              <a:buChar char="·"/>
              <a:defRPr>
                <a:latin typeface="Arial"/>
                <a:ea typeface="Arial"/>
                <a:cs typeface="Arial"/>
                <a:sym typeface="Arial"/>
              </a:defRPr>
            </a:pPr>
            <a:r>
              <a:t>It could lead to further exploitation or trafficking.</a:t>
            </a:r>
          </a:p>
          <a:p>
            <a:pPr marL="342900" indent="-342900">
              <a:lnSpc>
                <a:spcPct val="107000"/>
              </a:lnSpc>
              <a:buFont typeface="Symbol"/>
              <a:buChar char="·"/>
              <a:defRPr>
                <a:latin typeface="Arial"/>
                <a:ea typeface="Arial"/>
                <a:cs typeface="Arial"/>
                <a:sym typeface="Arial"/>
              </a:defRPr>
            </a:pPr>
          </a:p>
          <a:p>
            <a:pPr marL="342900" indent="-342900">
              <a:lnSpc>
                <a:spcPct val="107000"/>
              </a:lnSpc>
              <a:buFont typeface="Symbol"/>
              <a:buChar char="·"/>
              <a:defRPr>
                <a:latin typeface="Arial"/>
                <a:ea typeface="Arial"/>
                <a:cs typeface="Arial"/>
                <a:sym typeface="Arial"/>
              </a:defRPr>
            </a:pPr>
          </a:p>
          <a:p>
            <a:pPr marL="342900" indent="-342900">
              <a:lnSpc>
                <a:spcPct val="107000"/>
              </a:lnSpc>
              <a:buFont typeface="Symbol"/>
              <a:buChar char="·"/>
              <a:defRPr>
                <a:latin typeface="Arial"/>
                <a:ea typeface="Arial"/>
                <a:cs typeface="Arial"/>
                <a:sym typeface="Arial"/>
              </a:defRPr>
            </a:pPr>
            <a:r>
              <a:t>They should have time to be a child and have all their rights.</a:t>
            </a:r>
          </a:p>
          <a:p>
            <a:pPr marL="342900" indent="-342900">
              <a:lnSpc>
                <a:spcPct val="107000"/>
              </a:lnSpc>
              <a:buFont typeface="Symbol"/>
              <a:buChar char="·"/>
              <a:defRPr>
                <a:latin typeface="Arial"/>
                <a:ea typeface="Arial"/>
                <a:cs typeface="Arial"/>
                <a:sym typeface="Arial"/>
              </a:defRPr>
            </a:pPr>
            <a:r>
              <a:t>They should have time to rest and play, and to develop their talents. </a:t>
            </a:r>
          </a:p>
          <a:p>
            <a:pPr marL="0" indent="0">
              <a:lnSpc>
                <a:spcPct val="107000"/>
              </a:lnSpc>
              <a:buSzTx/>
              <a:buNone/>
              <a:defRPr>
                <a:latin typeface="+mn-lt"/>
                <a:ea typeface="+mn-ea"/>
                <a:cs typeface="+mn-cs"/>
                <a:sym typeface="Calibri"/>
              </a:defRPr>
            </a:pPr>
          </a:p>
          <a:p>
            <a:pPr marL="0" indent="0">
              <a:buSzTx/>
              <a:buNone/>
              <a:defRPr sz="2000">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6"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7"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8" name="Rectangle 3"/>
          <p:cNvSpPr/>
          <p:nvPr/>
        </p:nvSpPr>
        <p:spPr>
          <a:xfrm>
            <a:off x="528741" y="2137472"/>
            <a:ext cx="65360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9" name="Rectangle 4"/>
          <p:cNvSpPr/>
          <p:nvPr/>
        </p:nvSpPr>
        <p:spPr>
          <a:xfrm>
            <a:off x="528740" y="4434356"/>
            <a:ext cx="4770592"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10"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1" name="Rectangle 6"/>
          <p:cNvSpPr/>
          <p:nvPr/>
        </p:nvSpPr>
        <p:spPr>
          <a:xfrm>
            <a:off x="5299331" y="4434356"/>
            <a:ext cx="663368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2" name="TextBox 7"/>
          <p:cNvSpPr txBox="1"/>
          <p:nvPr/>
        </p:nvSpPr>
        <p:spPr>
          <a:xfrm>
            <a:off x="7392752" y="2336058"/>
            <a:ext cx="4212340"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Explore how children ‘help out’ with ‘jobs’ at home and in school. What would it be like to do these all the time and have no time for play or learning?</a:t>
            </a:r>
          </a:p>
        </p:txBody>
      </p:sp>
      <p:sp>
        <p:nvSpPr>
          <p:cNvPr id="313" name="TextBox 9"/>
          <p:cNvSpPr txBox="1"/>
          <p:nvPr/>
        </p:nvSpPr>
        <p:spPr>
          <a:xfrm>
            <a:off x="675069" y="2433273"/>
            <a:ext cx="6243431" cy="130679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a:latin typeface="Arial"/>
                <a:ea typeface="Arial"/>
                <a:cs typeface="Arial"/>
                <a:sym typeface="Arial"/>
              </a:defRPr>
            </a:pPr>
            <a:r>
              <a:t>As a class, listen to a short retelling of Cinderella. In circle time, discuss how she was treated by her stepsisters. </a:t>
            </a:r>
          </a:p>
          <a:p>
            <a:pPr algn="ctr">
              <a:lnSpc>
                <a:spcPct val="107000"/>
              </a:lnSpc>
              <a:spcBef>
                <a:spcPts val="800"/>
              </a:spcBef>
              <a:defRPr>
                <a:latin typeface="Arial"/>
                <a:ea typeface="Arial"/>
                <a:cs typeface="Arial"/>
                <a:sym typeface="Arial"/>
              </a:defRPr>
            </a:pPr>
            <a:r>
              <a:t>How should her life have been different?  Can you talk about the rights she should have enjoyed?</a:t>
            </a:r>
          </a:p>
        </p:txBody>
      </p:sp>
      <p:sp>
        <p:nvSpPr>
          <p:cNvPr id="314" name="TextBox 10"/>
          <p:cNvSpPr txBox="1"/>
          <p:nvPr/>
        </p:nvSpPr>
        <p:spPr>
          <a:xfrm>
            <a:off x="675069" y="4632943"/>
            <a:ext cx="4477936" cy="1704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Talk about the jobs you would like to do when you are grown-up. Draw a picture of yourself doing that job or dress up in the role play area. Discuss why children should not have to work. </a:t>
            </a:r>
          </a:p>
          <a:p>
            <a:pPr algn="ctr">
              <a:defRPr i="1">
                <a:latin typeface="Arial"/>
                <a:ea typeface="Arial"/>
                <a:cs typeface="Arial"/>
                <a:sym typeface="Arial"/>
              </a:defRPr>
            </a:pPr>
            <a:r>
              <a:rPr>
                <a:latin typeface="+mj-lt"/>
                <a:ea typeface="+mj-ea"/>
                <a:cs typeface="+mj-cs"/>
                <a:sym typeface="Helvetica"/>
              </a:rPr>
              <a:t>  </a:t>
            </a:r>
            <a:r>
              <a:rPr i="0"/>
              <a:t> </a:t>
            </a:r>
          </a:p>
        </p:txBody>
      </p:sp>
      <p:sp>
        <p:nvSpPr>
          <p:cNvPr id="315" name="TextBox 11"/>
          <p:cNvSpPr txBox="1"/>
          <p:nvPr/>
        </p:nvSpPr>
        <p:spPr>
          <a:xfrm>
            <a:off x="5445660" y="4625168"/>
            <a:ext cx="6293080" cy="11507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Ask your family, grandparents or older friends if they had a job when they were children.  What work did they do? How did their work impact on their rights?</a:t>
            </a:r>
            <a:br/>
            <a:r>
              <a:t>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9" name="Rectangle 3"/>
          <p:cNvSpPr/>
          <p:nvPr/>
        </p:nvSpPr>
        <p:spPr>
          <a:xfrm>
            <a:off x="528740" y="2137472"/>
            <a:ext cx="5728156"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20" name="Rectangle 4"/>
          <p:cNvSpPr/>
          <p:nvPr/>
        </p:nvSpPr>
        <p:spPr>
          <a:xfrm>
            <a:off x="528740" y="4434356"/>
            <a:ext cx="6365221"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21" name="Rectangle 5"/>
          <p:cNvSpPr/>
          <p:nvPr/>
        </p:nvSpPr>
        <p:spPr>
          <a:xfrm>
            <a:off x="6204856" y="2137472"/>
            <a:ext cx="572815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2" name="Rectangle 6"/>
          <p:cNvSpPr/>
          <p:nvPr/>
        </p:nvSpPr>
        <p:spPr>
          <a:xfrm>
            <a:off x="6893961" y="4434356"/>
            <a:ext cx="5039053"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3" name="TextBox 7"/>
          <p:cNvSpPr txBox="1"/>
          <p:nvPr/>
        </p:nvSpPr>
        <p:spPr>
          <a:xfrm>
            <a:off x="780987" y="4852368"/>
            <a:ext cx="6008324" cy="8840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Find out about Fairtrade </a:t>
            </a:r>
            <a:r>
              <a:t>and discuss how it helps to protect children’s rights, particularly Article 32. Use this information to get started. </a:t>
            </a:r>
          </a:p>
        </p:txBody>
      </p:sp>
      <p:sp>
        <p:nvSpPr>
          <p:cNvPr id="324" name="TextBox 10"/>
          <p:cNvSpPr txBox="1"/>
          <p:nvPr/>
        </p:nvSpPr>
        <p:spPr>
          <a:xfrm>
            <a:off x="6939679" y="4494443"/>
            <a:ext cx="3136546"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Ibrahim’s Story</a:t>
            </a:r>
            <a:r>
              <a:t> and read about UNICEF’s work to end child labour </a:t>
            </a:r>
            <a:r>
              <a:rPr u="sng">
                <a:solidFill>
                  <a:srgbClr val="0563C1"/>
                </a:solidFill>
                <a:uFill>
                  <a:solidFill>
                    <a:srgbClr val="0563C1"/>
                  </a:solidFill>
                </a:uFill>
                <a:hlinkClick r:id="rId4" invalidUrl="" action="" tgtFrame="" tooltip="" history="1" highlightClick="0" endSnd="0"/>
              </a:rPr>
              <a:t>here</a:t>
            </a:r>
            <a:r>
              <a:t>. Create a poem or a piece of art, drama or music to explore some of the feelings involved in what you have seen.  </a:t>
            </a:r>
          </a:p>
        </p:txBody>
      </p:sp>
      <p:sp>
        <p:nvSpPr>
          <p:cNvPr id="325" name="TextBox 11"/>
          <p:cNvSpPr txBox="1"/>
          <p:nvPr/>
        </p:nvSpPr>
        <p:spPr>
          <a:xfrm>
            <a:off x="6414187" y="2250611"/>
            <a:ext cx="5361534"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Draw a large clock on a piece of paper and divide it up into 12 equal segments. In each segment write or draw what you are doing on a normal day. Are you at school, sleeping, playing or watching TV? Now imagine you have to fit a job into your day too. What would you have to stop doing to be able to work?   </a:t>
            </a:r>
          </a:p>
        </p:txBody>
      </p:sp>
      <p:sp>
        <p:nvSpPr>
          <p:cNvPr id="326" name="TextBox 12"/>
          <p:cNvSpPr txBox="1"/>
          <p:nvPr/>
        </p:nvSpPr>
        <p:spPr>
          <a:xfrm>
            <a:off x="732155" y="2331391"/>
            <a:ext cx="3422425"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Children weren’t always protected by the Convention – watch some of this video to find out what life was like for many children in the UK during Victorian era. Discuss what other rights came to your mind as you watched it. </a:t>
            </a:r>
          </a:p>
          <a:p>
            <a:pPr algn="ctr">
              <a:defRPr sz="1600">
                <a:solidFill>
                  <a:srgbClr val="FFFFFF"/>
                </a:solidFill>
                <a:latin typeface="Arial"/>
                <a:ea typeface="Arial"/>
                <a:cs typeface="Arial"/>
                <a:sym typeface="Arial"/>
              </a:defRPr>
            </a:pPr>
            <a:r>
              <a:t> </a:t>
            </a:r>
          </a:p>
        </p:txBody>
      </p:sp>
      <p:pic>
        <p:nvPicPr>
          <p:cNvPr id="327" name="Victorian Child Labour  - Dickens ShowOnline Media 8" descr="Victorian Child Labour  - Dickens ShowOnline Media 8"/>
          <p:cNvPicPr>
            <a:picLocks noChangeAspect="0"/>
          </p:cNvPicPr>
          <p:nvPr>
            <a:videoFile xmlns:mc="http://schemas.openxmlformats.org/markup-compatibility/2006" r:link="rId5" mc:Ignorable="aiw"/>
          </p:nvPr>
        </p:nvPicPr>
        <p:blipFill>
          <a:blip r:embed="rId6">
            <a:extLst/>
          </a:blip>
          <a:stretch>
            <a:fillRect/>
          </a:stretch>
        </p:blipFill>
        <p:spPr>
          <a:xfrm>
            <a:off x="4295811" y="2404473"/>
            <a:ext cx="1813323" cy="1024527"/>
          </a:xfrm>
          <a:prstGeom prst="rect">
            <a:avLst/>
          </a:prstGeom>
        </p:spPr>
      </p:pic>
      <p:pic>
        <p:nvPicPr>
          <p:cNvPr id="328" name="Children should be protected from child labourOnline Media 9" descr="Children should be protected from child labourOnline Media 9"/>
          <p:cNvPicPr>
            <a:picLocks noChangeAspect="0"/>
          </p:cNvPicPr>
          <p:nvPr>
            <a:videoFile xmlns:mc="http://schemas.openxmlformats.org/markup-compatibility/2006" r:link="rId7" mc:Ignorable="aiw"/>
          </p:nvPr>
        </p:nvPicPr>
        <p:blipFill>
          <a:blip r:embed="rId8">
            <a:extLst/>
          </a:blip>
          <a:stretch>
            <a:fillRect/>
          </a:stretch>
        </p:blipFill>
        <p:spPr>
          <a:xfrm>
            <a:off x="10186731" y="4596484"/>
            <a:ext cx="1598194" cy="90298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27"/>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28"/>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27"/>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28"/>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27"/>
                </p:tgtEl>
              </p:cMediaNode>
            </p:video>
            <p:seq concurrent="1" prevAc="none" nextAc="seek">
              <p:cTn id="20" evtFilter="cancelBubble" nodeType="interactiveSeq" restart="whenNotActive" fill="hold">
                <p:stCondLst>
                  <p:cond delay="0" evt="onClick">
                    <p:tgtEl>
                      <p:spTgt spid="327"/>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27"/>
                                        </p:tgtEl>
                                      </p:cBhvr>
                                    </p:cmd>
                                  </p:childTnLst>
                                </p:cTn>
                              </p:par>
                            </p:childTnLst>
                          </p:cTn>
                        </p:par>
                      </p:childTnLst>
                    </p:cTn>
                  </p:par>
                </p:childTnLst>
              </p:cTn>
              <p:nextCondLst>
                <p:cond delay="0" evt="onClick">
                  <p:tgtEl>
                    <p:spTgt spid="327"/>
                  </p:tgtEl>
                </p:cond>
              </p:nextCondLst>
            </p:seq>
            <p:video fullScrn="0">
              <p:cMediaNode mute="0" showWhenStopped="1" numSld="1" vol="80000">
                <p:cTn id="25" fill="hold" display="0">
                  <p:stCondLst>
                    <p:cond delay="indefinite"/>
                  </p:stCondLst>
                </p:cTn>
                <p:tgtEl>
                  <p:spTgt spid="328"/>
                </p:tgtEl>
              </p:cMediaNode>
            </p:video>
            <p:seq concurrent="1" prevAc="none" nextAc="seek">
              <p:cTn id="26" evtFilter="cancelBubble" nodeType="interactiveSeq" restart="whenNotActive" fill="hold">
                <p:stCondLst>
                  <p:cond delay="0" evt="onClick">
                    <p:tgtEl>
                      <p:spTgt spid="328"/>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28"/>
                                        </p:tgtEl>
                                      </p:cBhvr>
                                    </p:cmd>
                                  </p:childTnLst>
                                </p:cTn>
                              </p:par>
                            </p:childTnLst>
                          </p:cTn>
                        </p:par>
                      </p:childTnLst>
                    </p:cTn>
                  </p:par>
                </p:childTnLst>
              </p:cTn>
              <p:nextCondLst>
                <p:cond delay="0" evt="onClick">
                  <p:tgtEl>
                    <p:spTgt spid="328"/>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0"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31"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32" name="Rectangle 3"/>
          <p:cNvSpPr/>
          <p:nvPr/>
        </p:nvSpPr>
        <p:spPr>
          <a:xfrm>
            <a:off x="528739" y="2137472"/>
            <a:ext cx="7328159"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3" name="Rectangle 4"/>
          <p:cNvSpPr/>
          <p:nvPr/>
        </p:nvSpPr>
        <p:spPr>
          <a:xfrm>
            <a:off x="528740" y="4434356"/>
            <a:ext cx="63728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4" name="Rectangle 5"/>
          <p:cNvSpPr/>
          <p:nvPr/>
        </p:nvSpPr>
        <p:spPr>
          <a:xfrm>
            <a:off x="7856895" y="2137472"/>
            <a:ext cx="407611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5" name="Rectangle 6"/>
          <p:cNvSpPr/>
          <p:nvPr/>
        </p:nvSpPr>
        <p:spPr>
          <a:xfrm>
            <a:off x="6901608" y="4434356"/>
            <a:ext cx="5031407"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36" name="TextBox 7"/>
          <p:cNvSpPr txBox="1"/>
          <p:nvPr/>
        </p:nvSpPr>
        <p:spPr>
          <a:xfrm>
            <a:off x="702261" y="4550990"/>
            <a:ext cx="3430230"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Watch this video</a:t>
            </a:r>
            <a:r>
              <a:t> for the World Day Against Child Labour. Research ten facts about child labour and think of a way to share this information in your school.   </a:t>
            </a:r>
          </a:p>
        </p:txBody>
      </p:sp>
      <p:sp>
        <p:nvSpPr>
          <p:cNvPr id="337" name="TextBox 11"/>
          <p:cNvSpPr txBox="1"/>
          <p:nvPr/>
        </p:nvSpPr>
        <p:spPr>
          <a:xfrm>
            <a:off x="702260" y="2190376"/>
            <a:ext cx="4973551"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Child labour often involves children being sold or moved illegally. This links to Article 35 and is sometimes called trafficking. Watch </a:t>
            </a:r>
            <a:r>
              <a:rPr u="sng">
                <a:solidFill>
                  <a:srgbClr val="0563C1"/>
                </a:solidFill>
                <a:uFill>
                  <a:solidFill>
                    <a:srgbClr val="0563C1"/>
                  </a:solidFill>
                </a:uFill>
                <a:hlinkClick r:id="rId3" invalidUrl="" action="" tgtFrame="" tooltip="" history="1" highlightClick="0" endSnd="0"/>
              </a:rPr>
              <a:t>this short clip </a:t>
            </a:r>
            <a:r>
              <a:t>about Sir Mo Farah.  He was trafficked to the UK to work as a domestic servant.  What could you do if you felt one of your friends was involved in harmful work?</a:t>
            </a:r>
          </a:p>
        </p:txBody>
      </p:sp>
      <p:sp>
        <p:nvSpPr>
          <p:cNvPr id="338" name="TextBox 12"/>
          <p:cNvSpPr txBox="1"/>
          <p:nvPr/>
        </p:nvSpPr>
        <p:spPr>
          <a:xfrm>
            <a:off x="7222518" y="4638940"/>
            <a:ext cx="4514460"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How does the government protect children in the UK who work? Use </a:t>
            </a:r>
            <a:r>
              <a:rPr u="sng">
                <a:solidFill>
                  <a:srgbClr val="0563C1"/>
                </a:solidFill>
                <a:uFill>
                  <a:solidFill>
                    <a:srgbClr val="0563C1"/>
                  </a:solidFill>
                </a:uFill>
                <a:hlinkClick r:id="rId4" invalidUrl="" action="" tgtFrame="" tooltip="" history="1" highlightClick="0" endSnd="0"/>
              </a:rPr>
              <a:t>this website </a:t>
            </a:r>
            <a:r>
              <a:t>to help you. Create a poster to make sure everyone in your school knows the facts about working in the UK. </a:t>
            </a:r>
          </a:p>
        </p:txBody>
      </p:sp>
      <p:sp>
        <p:nvSpPr>
          <p:cNvPr id="339" name="TextBox 13"/>
          <p:cNvSpPr txBox="1"/>
          <p:nvPr/>
        </p:nvSpPr>
        <p:spPr>
          <a:xfrm>
            <a:off x="7902614" y="2228325"/>
            <a:ext cx="3834362"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World Day Against Child Labour brings together Governments, employers and individuals to highlight what can be done to help children who are working in negative situations.  </a:t>
            </a:r>
            <a:r>
              <a:rPr u="sng">
                <a:solidFill>
                  <a:srgbClr val="0563C1"/>
                </a:solidFill>
                <a:uFill>
                  <a:solidFill>
                    <a:srgbClr val="0563C1"/>
                  </a:solidFill>
                </a:uFill>
                <a:hlinkClick r:id="rId5" invalidUrl="" action="" tgtFrame="" tooltip="" history="1" highlightClick="0" endSnd="0"/>
              </a:rPr>
              <a:t>Read about some of the previous campaigns</a:t>
            </a:r>
            <a:r>
              <a:t>.  How can you raise awareness of child labour in your community? </a:t>
            </a:r>
          </a:p>
        </p:txBody>
      </p:sp>
      <p:pic>
        <p:nvPicPr>
          <p:cNvPr id="340" name="World Day Against Child Labour 2021: Act now, end child labour!Online Media 8" descr="World Day Against Child Labour 2021: Act now, end child labour!Online Media 8"/>
          <p:cNvPicPr>
            <a:picLocks noChangeAspect="0"/>
          </p:cNvPicPr>
          <p:nvPr>
            <a:videoFile xmlns:mc="http://schemas.openxmlformats.org/markup-compatibility/2006" r:link="rId6" mc:Ignorable="aiw"/>
          </p:nvPr>
        </p:nvPicPr>
        <p:blipFill>
          <a:blip r:embed="rId7">
            <a:extLst/>
          </a:blip>
          <a:stretch>
            <a:fillRect/>
          </a:stretch>
        </p:blipFill>
        <p:spPr>
          <a:xfrm>
            <a:off x="4320976" y="4638940"/>
            <a:ext cx="2355373" cy="1330786"/>
          </a:xfrm>
          <a:prstGeom prst="rect">
            <a:avLst/>
          </a:prstGeom>
        </p:spPr>
      </p:pic>
      <p:pic>
        <p:nvPicPr>
          <p:cNvPr id="341" name="Sir Mo Farah reveals he was trafficked to the UK as a child - BBC NewsOnline Media 9" descr="Sir Mo Farah reveals he was trafficked to the UK as a child - BBC NewsOnline Media 9"/>
          <p:cNvPicPr>
            <a:picLocks noChangeAspect="0"/>
          </p:cNvPicPr>
          <p:nvPr>
            <a:videoFile xmlns:mc="http://schemas.openxmlformats.org/markup-compatibility/2006" r:link="rId8" mc:Ignorable="aiw"/>
          </p:nvPr>
        </p:nvPicPr>
        <p:blipFill>
          <a:blip r:embed="rId9">
            <a:extLst/>
          </a:blip>
          <a:stretch>
            <a:fillRect/>
          </a:stretch>
        </p:blipFill>
        <p:spPr>
          <a:xfrm>
            <a:off x="5721530" y="2359644"/>
            <a:ext cx="1892664" cy="1069356"/>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40"/>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41"/>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40"/>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4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40"/>
                </p:tgtEl>
              </p:cMediaNode>
            </p:video>
            <p:seq concurrent="1" prevAc="none" nextAc="seek">
              <p:cTn id="20" evtFilter="cancelBubble" nodeType="interactiveSeq" restart="whenNotActive" fill="hold">
                <p:stCondLst>
                  <p:cond delay="0" evt="onClick">
                    <p:tgtEl>
                      <p:spTgt spid="340"/>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40"/>
                                        </p:tgtEl>
                                      </p:cBhvr>
                                    </p:cmd>
                                  </p:childTnLst>
                                </p:cTn>
                              </p:par>
                            </p:childTnLst>
                          </p:cTn>
                        </p:par>
                      </p:childTnLst>
                    </p:cTn>
                  </p:par>
                </p:childTnLst>
              </p:cTn>
              <p:nextCondLst>
                <p:cond delay="0" evt="onClick">
                  <p:tgtEl>
                    <p:spTgt spid="340"/>
                  </p:tgtEl>
                </p:cond>
              </p:nextCondLst>
            </p:seq>
            <p:video fullScrn="0">
              <p:cMediaNode mute="0" showWhenStopped="1" numSld="1" vol="80000">
                <p:cTn id="25" fill="hold" display="0">
                  <p:stCondLst>
                    <p:cond delay="indefinite"/>
                  </p:stCondLst>
                </p:cTn>
                <p:tgtEl>
                  <p:spTgt spid="341"/>
                </p:tgtEl>
              </p:cMediaNode>
            </p:video>
            <p:seq concurrent="1" prevAc="none" nextAc="seek">
              <p:cTn id="26" evtFilter="cancelBubble" nodeType="interactiveSeq" restart="whenNotActive" fill="hold">
                <p:stCondLst>
                  <p:cond delay="0" evt="onClick">
                    <p:tgtEl>
                      <p:spTgt spid="341"/>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41"/>
                                        </p:tgtEl>
                                      </p:cBhvr>
                                    </p:cmd>
                                  </p:childTnLst>
                                </p:cTn>
                              </p:par>
                            </p:childTnLst>
                          </p:cTn>
                        </p:par>
                      </p:childTnLst>
                    </p:cTn>
                  </p:par>
                </p:childTnLst>
              </p:cTn>
              <p:nextCondLst>
                <p:cond delay="0" evt="onClick">
                  <p:tgtEl>
                    <p:spTgt spid="341"/>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3"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44"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5" name="Rectangle 3"/>
          <p:cNvSpPr/>
          <p:nvPr/>
        </p:nvSpPr>
        <p:spPr>
          <a:xfrm>
            <a:off x="528741" y="2137472"/>
            <a:ext cx="438678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46" name="Rectangle 4"/>
          <p:cNvSpPr/>
          <p:nvPr/>
        </p:nvSpPr>
        <p:spPr>
          <a:xfrm>
            <a:off x="528742" y="4434356"/>
            <a:ext cx="3282972"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47" name="Rectangle 5"/>
          <p:cNvSpPr/>
          <p:nvPr/>
        </p:nvSpPr>
        <p:spPr>
          <a:xfrm>
            <a:off x="4915522" y="2137472"/>
            <a:ext cx="7006937"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8" name="Rectangle 6"/>
          <p:cNvSpPr/>
          <p:nvPr/>
        </p:nvSpPr>
        <p:spPr>
          <a:xfrm>
            <a:off x="3811711" y="4434356"/>
            <a:ext cx="812130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9" name="TextBox 7"/>
          <p:cNvSpPr txBox="1"/>
          <p:nvPr/>
        </p:nvSpPr>
        <p:spPr>
          <a:xfrm>
            <a:off x="853477" y="2267524"/>
            <a:ext cx="3737310"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Do you have a job or know of friends who do? </a:t>
            </a:r>
            <a:r>
              <a:rPr u="sng">
                <a:solidFill>
                  <a:srgbClr val="0563C1"/>
                </a:solidFill>
                <a:uFill>
                  <a:solidFill>
                    <a:srgbClr val="0563C1"/>
                  </a:solidFill>
                </a:uFill>
                <a:hlinkClick r:id="rId2" invalidUrl="" action="" tgtFrame="" tooltip="" history="1" highlightClick="0" endSnd="0"/>
              </a:rPr>
              <a:t>Find out how the law protects children in the UK</a:t>
            </a:r>
            <a:r>
              <a:t>. Is there anything that surprises you? What is the difference between 'child work' and ‘child labour'? Make up a quiz for your family and friends about what you found out. </a:t>
            </a:r>
          </a:p>
        </p:txBody>
      </p:sp>
      <p:sp>
        <p:nvSpPr>
          <p:cNvPr id="350" name="TextBox 8"/>
          <p:cNvSpPr txBox="1"/>
          <p:nvPr/>
        </p:nvSpPr>
        <p:spPr>
          <a:xfrm>
            <a:off x="679511" y="4434356"/>
            <a:ext cx="3086480" cy="2142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Child labour remains a persistent problem in the world today. Research the facts and make a presentation or display to raise awareness in school. Perhaps begin with the stories on </a:t>
            </a:r>
            <a:r>
              <a:rPr u="sng">
                <a:solidFill>
                  <a:srgbClr val="0563C1"/>
                </a:solidFill>
                <a:uFill>
                  <a:solidFill>
                    <a:srgbClr val="0563C1"/>
                  </a:solidFill>
                </a:uFill>
                <a:hlinkClick r:id="rId3" invalidUrl="" action="" tgtFrame="" tooltip="" history="1" highlightClick="0" endSnd="0"/>
              </a:rPr>
              <a:t>page 16 of this report</a:t>
            </a:r>
            <a:r>
              <a:t>. </a:t>
            </a:r>
            <a:r>
              <a:rPr u="sng">
                <a:solidFill>
                  <a:srgbClr val="0563C1"/>
                </a:solidFill>
                <a:uFill>
                  <a:solidFill>
                    <a:srgbClr val="0563C1"/>
                  </a:solidFill>
                </a:uFill>
                <a:hlinkClick r:id="rId4" invalidUrl="" action="" tgtFrame="" tooltip="" history="1" highlightClick="0" endSnd="0"/>
              </a:rPr>
              <a:t>Check out this information on child labour</a:t>
            </a:r>
            <a:r>
              <a:t>. </a:t>
            </a:r>
          </a:p>
        </p:txBody>
      </p:sp>
      <p:sp>
        <p:nvSpPr>
          <p:cNvPr id="351" name="TextBox 10"/>
          <p:cNvSpPr txBox="1"/>
          <p:nvPr/>
        </p:nvSpPr>
        <p:spPr>
          <a:xfrm>
            <a:off x="5250515" y="2329081"/>
            <a:ext cx="3548007"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What reasons do you think children may have for working? </a:t>
            </a:r>
            <a:r>
              <a:rPr u="sng">
                <a:solidFill>
                  <a:srgbClr val="0563C1"/>
                </a:solidFill>
                <a:uFill>
                  <a:solidFill>
                    <a:srgbClr val="0563C1"/>
                  </a:solidFill>
                </a:uFill>
                <a:hlinkClick r:id="rId5" invalidUrl="" action="" tgtFrame="" tooltip="" history="1" highlightClick="0" endSnd="0"/>
              </a:rPr>
              <a:t>Watch this film</a:t>
            </a:r>
            <a:r>
              <a:t>. Discuss what you have learnt in class. Are there any other reasons that the film shows that you hadn’t thought of? </a:t>
            </a:r>
          </a:p>
        </p:txBody>
      </p:sp>
      <p:sp>
        <p:nvSpPr>
          <p:cNvPr id="352" name="TextBox 11"/>
          <p:cNvSpPr txBox="1"/>
          <p:nvPr/>
        </p:nvSpPr>
        <p:spPr>
          <a:xfrm>
            <a:off x="4157741" y="4565969"/>
            <a:ext cx="7429244" cy="177488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07000"/>
              </a:lnSpc>
              <a:defRPr>
                <a:solidFill>
                  <a:srgbClr val="FFFFFF"/>
                </a:solidFill>
                <a:latin typeface="Arial"/>
                <a:ea typeface="Arial"/>
                <a:cs typeface="Arial"/>
                <a:sym typeface="Arial"/>
              </a:defRPr>
            </a:pPr>
            <a:r>
              <a:t>Some of the products we buy such as </a:t>
            </a:r>
            <a:r>
              <a:rPr b="1"/>
              <a:t>mobile phones, coffee and chocolate</a:t>
            </a:r>
            <a:r>
              <a:t> are produced using child labour in dangerous conditions. Research one of the following using the links to get you started:</a:t>
            </a:r>
          </a:p>
          <a:p>
            <a:pPr marL="342900" indent="-342900">
              <a:lnSpc>
                <a:spcPct val="107000"/>
              </a:lnSpc>
              <a:buSzPct val="100000"/>
              <a:buFont typeface="Symbol"/>
              <a:buChar char="·"/>
              <a:defRPr u="sng">
                <a:solidFill>
                  <a:srgbClr val="FFFFFF"/>
                </a:solidFill>
                <a:latin typeface="Arial"/>
                <a:ea typeface="Arial"/>
                <a:cs typeface="Arial"/>
                <a:sym typeface="Arial"/>
              </a:defRPr>
            </a:pPr>
            <a:r>
              <a:rPr>
                <a:solidFill>
                  <a:srgbClr val="0563C1"/>
                </a:solidFill>
                <a:uFill>
                  <a:solidFill>
                    <a:srgbClr val="0563C1"/>
                  </a:solidFill>
                </a:uFill>
                <a:hlinkClick r:id="rId6" invalidUrl="" action="" tgtFrame="" tooltip="" history="1" highlightClick="0" endSnd="0"/>
              </a:rPr>
              <a:t>Child labour and coltan used for mobile phones</a:t>
            </a:r>
            <a:r>
              <a:rPr u="none"/>
              <a:t> </a:t>
            </a:r>
          </a:p>
          <a:p>
            <a:pPr marL="342900" indent="-342900">
              <a:lnSpc>
                <a:spcPct val="107000"/>
              </a:lnSpc>
              <a:buSzPct val="100000"/>
              <a:buFont typeface="Symbol"/>
              <a:buChar char="·"/>
              <a:defRPr u="sng">
                <a:solidFill>
                  <a:srgbClr val="FFFFFF"/>
                </a:solidFill>
                <a:latin typeface="Arial"/>
                <a:ea typeface="Arial"/>
                <a:cs typeface="Arial"/>
                <a:sym typeface="Arial"/>
              </a:defRPr>
            </a:pPr>
            <a:r>
              <a:rPr>
                <a:solidFill>
                  <a:srgbClr val="0563C1"/>
                </a:solidFill>
                <a:uFill>
                  <a:solidFill>
                    <a:srgbClr val="0563C1"/>
                  </a:solidFill>
                </a:uFill>
                <a:hlinkClick r:id="rId7" invalidUrl="" action="" tgtFrame="" tooltip="" history="1" highlightClick="0" endSnd="0"/>
              </a:rPr>
              <a:t>Child labour and fashion</a:t>
            </a:r>
          </a:p>
          <a:p>
            <a:pPr marL="342900" indent="-342900">
              <a:lnSpc>
                <a:spcPct val="107000"/>
              </a:lnSpc>
              <a:spcBef>
                <a:spcPts val="800"/>
              </a:spcBef>
              <a:buSzPct val="100000"/>
              <a:buFont typeface="Symbol"/>
              <a:buChar char="·"/>
              <a:defRPr u="sng">
                <a:solidFill>
                  <a:srgbClr val="FFFFFF"/>
                </a:solidFill>
                <a:latin typeface="Arial"/>
                <a:ea typeface="Arial"/>
                <a:cs typeface="Arial"/>
                <a:sym typeface="Arial"/>
              </a:defRPr>
            </a:pPr>
            <a:r>
              <a:rPr>
                <a:solidFill>
                  <a:srgbClr val="0563C1"/>
                </a:solidFill>
                <a:uFill>
                  <a:solidFill>
                    <a:srgbClr val="0563C1"/>
                  </a:solidFill>
                </a:uFill>
                <a:hlinkClick r:id="rId8" invalidUrl="" action="" tgtFrame="" tooltip="" history="1" highlightClick="0" endSnd="0"/>
              </a:rPr>
              <a:t>Child labour and chocolate</a:t>
            </a:r>
            <a:r>
              <a:rPr u="none"/>
              <a:t> </a:t>
            </a:r>
          </a:p>
        </p:txBody>
      </p:sp>
      <p:pic>
        <p:nvPicPr>
          <p:cNvPr id="353" name="Child labor Around The World Is More Complicated Than You ThinkOnline Media 9" descr="Child labor Around The World Is More Complicated Than You ThinkOnline Media 9"/>
          <p:cNvPicPr>
            <a:picLocks noChangeAspect="0"/>
          </p:cNvPicPr>
          <p:nvPr>
            <a:videoFile xmlns:mc="http://schemas.openxmlformats.org/markup-compatibility/2006" r:link="rId9" mc:Ignorable="aiw"/>
          </p:nvPr>
        </p:nvPicPr>
        <p:blipFill>
          <a:blip r:embed="rId10">
            <a:extLst/>
          </a:blip>
          <a:stretch>
            <a:fillRect/>
          </a:stretch>
        </p:blipFill>
        <p:spPr>
          <a:xfrm>
            <a:off x="9123258" y="2390524"/>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53"/>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5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53"/>
                </p:tgtEl>
              </p:cMediaNode>
            </p:video>
            <p:seq concurrent="1" prevAc="none" nextAc="seek">
              <p:cTn id="12" evtFilter="cancelBubble" nodeType="interactiveSeq" restart="whenNotActive" fill="hold">
                <p:stCondLst>
                  <p:cond delay="0" evt="onClick">
                    <p:tgtEl>
                      <p:spTgt spid="353"/>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53"/>
                                        </p:tgtEl>
                                      </p:cBhvr>
                                    </p:cmd>
                                  </p:childTnLst>
                                </p:cTn>
                              </p:par>
                            </p:childTnLst>
                          </p:cTn>
                        </p:par>
                      </p:childTnLst>
                    </p:cTn>
                  </p:par>
                </p:childTnLst>
              </p:cTn>
              <p:nextCondLst>
                <p:cond delay="0" evt="onClick">
                  <p:tgtEl>
                    <p:spTgt spid="35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5"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56"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57" name="Rectangle 3"/>
          <p:cNvSpPr/>
          <p:nvPr/>
        </p:nvSpPr>
        <p:spPr>
          <a:xfrm>
            <a:off x="528741" y="2137472"/>
            <a:ext cx="705358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58" name="Rectangle 4"/>
          <p:cNvSpPr/>
          <p:nvPr/>
        </p:nvSpPr>
        <p:spPr>
          <a:xfrm>
            <a:off x="528743" y="4434356"/>
            <a:ext cx="747482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9" name="Rectangle 5"/>
          <p:cNvSpPr/>
          <p:nvPr/>
        </p:nvSpPr>
        <p:spPr>
          <a:xfrm>
            <a:off x="7582327" y="2137472"/>
            <a:ext cx="43506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0" name="Rectangle 6"/>
          <p:cNvSpPr/>
          <p:nvPr/>
        </p:nvSpPr>
        <p:spPr>
          <a:xfrm>
            <a:off x="8003568" y="4434356"/>
            <a:ext cx="3929444"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1" name="TextBox 8"/>
          <p:cNvSpPr txBox="1"/>
          <p:nvPr/>
        </p:nvSpPr>
        <p:spPr>
          <a:xfrm>
            <a:off x="7721826" y="2233750"/>
            <a:ext cx="4071686" cy="188985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The latest global estimates indicate that 160 million children – 63 million girls and 97 million boys – were in child labour globally at the beginning of 2020. This accounts for almost 1 in 10 of all children worldwide. If 1 in 10 children in your school were involved in child labour, how many would this be?*</a:t>
            </a:r>
          </a:p>
          <a:p>
            <a:pPr algn="ctr">
              <a:defRPr sz="1400">
                <a:latin typeface="Arial"/>
                <a:ea typeface="Arial"/>
                <a:cs typeface="Arial"/>
                <a:sym typeface="Arial"/>
              </a:defRPr>
            </a:pPr>
          </a:p>
          <a:p>
            <a:pPr algn="ctr">
              <a:defRPr sz="1200">
                <a:latin typeface="Arial"/>
                <a:ea typeface="Arial"/>
                <a:cs typeface="Arial"/>
                <a:sym typeface="Arial"/>
              </a:defRPr>
            </a:pPr>
            <a:r>
              <a:t>* </a:t>
            </a:r>
            <a:r>
              <a:t>Source </a:t>
            </a:r>
            <a:r>
              <a:rPr u="sng">
                <a:solidFill>
                  <a:srgbClr val="0563C1"/>
                </a:solidFill>
                <a:uFill>
                  <a:solidFill>
                    <a:srgbClr val="0563C1"/>
                  </a:solidFill>
                </a:uFill>
                <a:hlinkClick r:id="rId2" invalidUrl="" action="" tgtFrame="" tooltip="" history="1" highlightClick="0" endSnd="0"/>
              </a:rPr>
              <a:t>available here</a:t>
            </a:r>
            <a:r>
              <a:t>.</a:t>
            </a:r>
          </a:p>
        </p:txBody>
      </p:sp>
      <p:sp>
        <p:nvSpPr>
          <p:cNvPr id="362" name="TextBox 9"/>
          <p:cNvSpPr txBox="1"/>
          <p:nvPr/>
        </p:nvSpPr>
        <p:spPr>
          <a:xfrm>
            <a:off x="682718" y="4540608"/>
            <a:ext cx="6986811" cy="154363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2000">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This article</a:t>
            </a:r>
            <a:r>
              <a:t> features work from seven street artists from around the world on the theme of child labour. Pick the one you think is most powerful and explain why. Then create your own piece of art (or writing) to express your views on child labour.</a:t>
            </a:r>
          </a:p>
        </p:txBody>
      </p:sp>
      <p:sp>
        <p:nvSpPr>
          <p:cNvPr id="363" name="TextBox 10"/>
          <p:cNvSpPr txBox="1"/>
          <p:nvPr/>
        </p:nvSpPr>
        <p:spPr>
          <a:xfrm>
            <a:off x="968220" y="2495360"/>
            <a:ext cx="6174627" cy="14174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In 1888, the female workers of the Bryant and May factory organised what would become known as the </a:t>
            </a:r>
            <a:r>
              <a:rPr u="sng">
                <a:solidFill>
                  <a:srgbClr val="0563C1"/>
                </a:solidFill>
                <a:uFill>
                  <a:solidFill>
                    <a:srgbClr val="0563C1"/>
                  </a:solidFill>
                </a:uFill>
                <a:hlinkClick r:id="rId4" invalidUrl="" action="" tgtFrame="" tooltip="" history="1" highlightClick="0" endSnd="0"/>
              </a:rPr>
              <a:t>Match Girls Strike</a:t>
            </a:r>
            <a:r>
              <a:t>, protesting their terrible working conditions. Write about the events surrounding the strike from the perspective of one of the children involved. </a:t>
            </a:r>
          </a:p>
        </p:txBody>
      </p:sp>
      <p:sp>
        <p:nvSpPr>
          <p:cNvPr id="364" name="TextBox 12"/>
          <p:cNvSpPr txBox="1"/>
          <p:nvPr/>
        </p:nvSpPr>
        <p:spPr>
          <a:xfrm>
            <a:off x="8152029" y="4602164"/>
            <a:ext cx="3632522" cy="1456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Create a piece of art, drama or music to raise awareness and perhaps protest against child labour. Try to show how not being protected through this right might impact on many other rights. </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6"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67"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68" name="Rectangle 3"/>
          <p:cNvSpPr/>
          <p:nvPr/>
        </p:nvSpPr>
        <p:spPr>
          <a:xfrm>
            <a:off x="528741" y="2137472"/>
            <a:ext cx="5676117"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9" name="Rectangle 4"/>
          <p:cNvSpPr/>
          <p:nvPr/>
        </p:nvSpPr>
        <p:spPr>
          <a:xfrm>
            <a:off x="528741" y="4434356"/>
            <a:ext cx="6629814"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70" name="Rectangle 5"/>
          <p:cNvSpPr/>
          <p:nvPr/>
        </p:nvSpPr>
        <p:spPr>
          <a:xfrm>
            <a:off x="6204856" y="2137472"/>
            <a:ext cx="5728158"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71" name="Rectangle 6"/>
          <p:cNvSpPr/>
          <p:nvPr/>
        </p:nvSpPr>
        <p:spPr>
          <a:xfrm>
            <a:off x="7114382" y="4434356"/>
            <a:ext cx="4818631"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72" name="TextBox 8"/>
          <p:cNvSpPr txBox="1"/>
          <p:nvPr/>
        </p:nvSpPr>
        <p:spPr>
          <a:xfrm>
            <a:off x="770836" y="2257645"/>
            <a:ext cx="3076176"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atin typeface="Arial"/>
                <a:ea typeface="Arial"/>
                <a:cs typeface="Arial"/>
                <a:sym typeface="Arial"/>
              </a:defRPr>
            </a:lvl1pPr>
          </a:lstStyle>
          <a:p>
            <a:pPr/>
            <a:r>
              <a:t>Child labour often involves children being sold or moved illegally. This links to Article 35 and it is sometimes called trafficking. Watch this short clip about Sir Mo Farah.  He was trafficked to the UK to work as a domestic servant. What could you do if you felt one of your friends was involved in harmful work? </a:t>
            </a:r>
          </a:p>
        </p:txBody>
      </p:sp>
      <p:sp>
        <p:nvSpPr>
          <p:cNvPr id="373" name="TextBox 7"/>
          <p:cNvSpPr txBox="1"/>
          <p:nvPr/>
        </p:nvSpPr>
        <p:spPr>
          <a:xfrm>
            <a:off x="7495748" y="4573675"/>
            <a:ext cx="3925418"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The </a:t>
            </a:r>
            <a:r>
              <a:rPr u="sng">
                <a:solidFill>
                  <a:srgbClr val="0563C1"/>
                </a:solidFill>
                <a:uFill>
                  <a:solidFill>
                    <a:srgbClr val="0563C1"/>
                  </a:solidFill>
                </a:uFill>
                <a:hlinkClick r:id="rId2" invalidUrl="" action="" tgtFrame="" tooltip="" history="1" highlightClick="0" endSnd="0"/>
              </a:rPr>
              <a:t>NSPCC has some good advice </a:t>
            </a:r>
            <a:r>
              <a:t>on how to spot if a child has been trafficked and what to do. Think about how you could share this information in school. </a:t>
            </a:r>
          </a:p>
        </p:txBody>
      </p:sp>
      <p:sp>
        <p:nvSpPr>
          <p:cNvPr id="374" name="TextBox 10"/>
          <p:cNvSpPr txBox="1"/>
          <p:nvPr/>
        </p:nvSpPr>
        <p:spPr>
          <a:xfrm>
            <a:off x="6381987" y="2305281"/>
            <a:ext cx="5321854"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this video: The Secret Gardeners </a:t>
            </a:r>
            <a:r>
              <a:t>on child trafficking in Vietnam. How did the film make you feel?  Were the boys treated fairly. How does it link to articles 32 and 35? What can you do to raise awareness of the rights of children who are trafficked? </a:t>
            </a:r>
          </a:p>
        </p:txBody>
      </p:sp>
      <p:sp>
        <p:nvSpPr>
          <p:cNvPr id="375" name="TextBox 15"/>
          <p:cNvSpPr txBox="1"/>
          <p:nvPr/>
        </p:nvSpPr>
        <p:spPr>
          <a:xfrm>
            <a:off x="770834" y="4632942"/>
            <a:ext cx="5967249"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A longer task:  Listen to the podcast </a:t>
            </a:r>
            <a:r>
              <a:rPr u="sng">
                <a:solidFill>
                  <a:srgbClr val="0563C1"/>
                </a:solidFill>
                <a:uFill>
                  <a:solidFill>
                    <a:srgbClr val="0563C1"/>
                  </a:solidFill>
                </a:uFill>
                <a:hlinkClick r:id="rId4" invalidUrl="" action="" tgtFrame="" tooltip="" history="1" highlightClick="0" endSnd="0"/>
              </a:rPr>
              <a:t>‘What is wrong with child labour?’ </a:t>
            </a:r>
            <a:r>
              <a:t>(it starts after 1 minute) and read </a:t>
            </a:r>
            <a:r>
              <a:rPr u="sng">
                <a:solidFill>
                  <a:srgbClr val="0563C1"/>
                </a:solidFill>
                <a:uFill>
                  <a:solidFill>
                    <a:srgbClr val="0563C1"/>
                  </a:solidFill>
                </a:uFill>
                <a:hlinkClick r:id="rId5" invalidUrl="" action="" tgtFrame="" tooltip="" history="1" highlightClick="0" endSnd="0"/>
              </a:rPr>
              <a:t>‘Child labour is exploitation</a:t>
            </a:r>
            <a:r>
              <a:t>’. Share your views on child labour and the issues discussed. Hold a debate: “This house believes children should never have to work.” Use the Convention to strengthen your debate, perhaps considering the right to protection vs right to participate and learn new skills. </a:t>
            </a:r>
          </a:p>
        </p:txBody>
      </p:sp>
      <p:pic>
        <p:nvPicPr>
          <p:cNvPr id="376" name="Sir Mo Farah reveals he was trafficked to the UK as a child - BBC NewsOnline Media 9" descr="Sir Mo Farah reveals he was trafficked to the UK as a child - BBC NewsOnline Media 9"/>
          <p:cNvPicPr>
            <a:picLocks noChangeAspect="0"/>
          </p:cNvPicPr>
          <p:nvPr>
            <a:videoFile xmlns:mc="http://schemas.openxmlformats.org/markup-compatibility/2006" r:link="rId6" mc:Ignorable="aiw"/>
          </p:nvPr>
        </p:nvPicPr>
        <p:blipFill>
          <a:blip r:embed="rId7">
            <a:extLst/>
          </a:blip>
          <a:stretch>
            <a:fillRect/>
          </a:stretch>
        </p:blipFill>
        <p:spPr>
          <a:xfrm>
            <a:off x="3892730" y="2309701"/>
            <a:ext cx="2180716" cy="1232105"/>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76"/>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76"/>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76"/>
                </p:tgtEl>
              </p:cMediaNode>
            </p:video>
            <p:seq concurrent="1" prevAc="none" nextAc="seek">
              <p:cTn id="12" evtFilter="cancelBubble" nodeType="interactiveSeq" restart="whenNotActive" fill="hold">
                <p:stCondLst>
                  <p:cond delay="0" evt="onClick">
                    <p:tgtEl>
                      <p:spTgt spid="376"/>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76"/>
                                        </p:tgtEl>
                                      </p:cBhvr>
                                    </p:cmd>
                                  </p:childTnLst>
                                </p:cTn>
                              </p:par>
                            </p:childTnLst>
                          </p:cTn>
                        </p:par>
                      </p:childTnLst>
                    </p:cTn>
                  </p:par>
                </p:childTnLst>
              </p:cTn>
              <p:nextCondLst>
                <p:cond delay="0" evt="onClick">
                  <p:tgtEl>
                    <p:spTgt spid="376"/>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8" name="Text Placeholder 1"/>
          <p:cNvSpPr txBox="1"/>
          <p:nvPr>
            <p:ph type="body" sz="quarter" idx="1"/>
          </p:nvPr>
        </p:nvSpPr>
        <p:spPr>
          <a:xfrm>
            <a:off x="6536001" y="663683"/>
            <a:ext cx="3379524" cy="588607"/>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79" name="Text Placeholder 2"/>
          <p:cNvSpPr/>
          <p:nvPr>
            <p:ph type="body" idx="21"/>
          </p:nvPr>
        </p:nvSpPr>
        <p:spPr>
          <a:xfrm>
            <a:off x="6535895" y="1400455"/>
            <a:ext cx="5305426" cy="870291"/>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Try to find somewhere peaceful and spend a few minutes being quiet and still … then think about these questions…</a:t>
            </a:r>
          </a:p>
        </p:txBody>
      </p:sp>
      <p:sp>
        <p:nvSpPr>
          <p:cNvPr id="380" name="Text Placeholder 5"/>
          <p:cNvSpPr/>
          <p:nvPr>
            <p:ph type="body" idx="24"/>
          </p:nvPr>
        </p:nvSpPr>
        <p:spPr>
          <a:xfrm>
            <a:off x="6535895" y="2270744"/>
            <a:ext cx="5433499" cy="3768453"/>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Rights are indivisible and all equally important. Imagine you were engaged in child labour; how might your other rights be affected?</a:t>
            </a:r>
          </a:p>
          <a:p>
            <a:pPr>
              <a:defRPr>
                <a:latin typeface="Arial"/>
                <a:ea typeface="Arial"/>
                <a:cs typeface="Arial"/>
                <a:sym typeface="Arial"/>
              </a:defRPr>
            </a:pPr>
            <a:r>
              <a:t>What should adults do to make sure any work children do is safe?</a:t>
            </a:r>
          </a:p>
          <a:p>
            <a:pPr>
              <a:defRPr>
                <a:latin typeface="Arial"/>
                <a:ea typeface="Arial"/>
                <a:cs typeface="Arial"/>
                <a:sym typeface="Arial"/>
              </a:defRPr>
            </a:pPr>
            <a:r>
              <a:t>Who would you talk to or contact if you were worried about yourself or someone you know in connection with child labour or trafficking?</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