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1.jpeg" ContentType="image/jpeg"/>
  <Override PartName="/ppt/notesSlides/notesSlide2.xml" ContentType="application/vnd.openxmlformats-officedocument.presentationml.notesSlide+xml"/>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notesSlides/notesSlide3.xml" ContentType="application/vnd.openxmlformats-officedocument.presentationml.notesSlide+xml"/>
  <Override PartName="/ppt/media/image1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7" name="Shape 267"/>
          <p:cNvSpPr/>
          <p:nvPr>
            <p:ph type="sldImg"/>
          </p:nvPr>
        </p:nvSpPr>
        <p:spPr>
          <a:xfrm>
            <a:off x="1143000" y="685800"/>
            <a:ext cx="4572000" cy="3429000"/>
          </a:xfrm>
          <a:prstGeom prst="rect">
            <a:avLst/>
          </a:prstGeom>
        </p:spPr>
        <p:txBody>
          <a:bodyPr/>
          <a:lstStyle/>
          <a:p>
            <a:pPr/>
          </a:p>
        </p:txBody>
      </p:sp>
      <p:sp>
        <p:nvSpPr>
          <p:cNvPr id="268" name="Shape 26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Shape 271"/>
          <p:cNvSpPr/>
          <p:nvPr>
            <p:ph type="sldImg"/>
          </p:nvPr>
        </p:nvSpPr>
        <p:spPr>
          <a:prstGeom prst="rect">
            <a:avLst/>
          </a:prstGeom>
        </p:spPr>
        <p:txBody>
          <a:bodyPr/>
          <a:lstStyle/>
          <a:p>
            <a:pPr/>
          </a:p>
        </p:txBody>
      </p:sp>
      <p:sp>
        <p:nvSpPr>
          <p:cNvPr id="272" name="Shape 272"/>
          <p:cNvSpPr/>
          <p:nvPr>
            <p:ph type="body" sz="quarter" idx="1"/>
          </p:nvPr>
        </p:nvSpPr>
        <p:spPr>
          <a:prstGeom prst="rect">
            <a:avLst/>
          </a:prstGeom>
        </p:spPr>
        <p:txBody>
          <a:bodyPr/>
          <a:lstStyle/>
          <a:p>
            <a:pPr>
              <a:defRPr b="1"/>
            </a:pPr>
            <a:r>
              <a:t>Caption: </a:t>
            </a:r>
            <a:r>
              <a:rPr b="0">
                <a:solidFill>
                  <a:srgbClr val="121212"/>
                </a:solidFill>
                <a:latin typeface="Open Sans"/>
                <a:ea typeface="Open Sans"/>
                <a:cs typeface="Open Sans"/>
                <a:sym typeface="Open Sans"/>
              </a:rPr>
              <a:t>Nine children live in a family-type foster care setting in the village of Uhryniv near Ivano-Frankivsk. Six of them are under the age of six. The family left Mariupol and now has to start their lives all over again. Together with the foster parents, the children play, clean and do their homework.</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Shape 294"/>
          <p:cNvSpPr/>
          <p:nvPr>
            <p:ph type="sldImg"/>
          </p:nvPr>
        </p:nvSpPr>
        <p:spPr>
          <a:prstGeom prst="rect">
            <a:avLst/>
          </a:prstGeom>
        </p:spPr>
        <p:txBody>
          <a:bodyPr/>
          <a:lstStyle/>
          <a:p>
            <a:pPr/>
          </a:p>
        </p:txBody>
      </p:sp>
      <p:sp>
        <p:nvSpPr>
          <p:cNvPr id="295" name="Shape 295"/>
          <p:cNvSpPr/>
          <p:nvPr>
            <p:ph type="body" sz="quarter" idx="1"/>
          </p:nvPr>
        </p:nvSpPr>
        <p:spPr>
          <a:prstGeom prst="rect">
            <a:avLst/>
          </a:prstGeom>
        </p:spPr>
        <p:txBody>
          <a:bodyPr/>
          <a:lstStyle/>
          <a:p>
            <a:pPr/>
            <a:r>
              <a:t>Caption: A father swings his child in a park close to their temporary shelter Atatürk Boulevard in Adıyaman, Türkiye.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Shape 377"/>
          <p:cNvSpPr/>
          <p:nvPr>
            <p:ph type="sldImg"/>
          </p:nvPr>
        </p:nvSpPr>
        <p:spPr>
          <a:prstGeom prst="rect">
            <a:avLst/>
          </a:prstGeom>
        </p:spPr>
        <p:txBody>
          <a:bodyPr/>
          <a:lstStyle/>
          <a:p>
            <a:pPr/>
          </a:p>
        </p:txBody>
      </p:sp>
      <p:sp>
        <p:nvSpPr>
          <p:cNvPr id="378" name="Shape 378"/>
          <p:cNvSpPr/>
          <p:nvPr>
            <p:ph type="body" sz="quarter" idx="1"/>
          </p:nvPr>
        </p:nvSpPr>
        <p:spPr>
          <a:prstGeom prst="rect">
            <a:avLst/>
          </a:prstGeom>
        </p:spPr>
        <p:txBody>
          <a:bodyPr/>
          <a:lstStyle/>
          <a:p>
            <a:pPr/>
            <a:r>
              <a:t>Caption: A grandparent enjoying a meal with grandchildren in Armenia, where UNICEF offer a special course on positive parenting to over 700 caregivers from across the country.</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 Id="rId4" Type="http://schemas.openxmlformats.org/officeDocument/2006/relationships/image" Target="../media/image6.jpe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8.jpe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2" descr="Picture 2"/>
          <p:cNvPicPr>
            <a:picLocks noChangeAspect="1"/>
          </p:cNvPicPr>
          <p:nvPr/>
        </p:nvPicPr>
        <p:blipFill>
          <a:blip r:embed="rId2">
            <a:extLst/>
          </a:blip>
          <a:srcRect l="0" t="7813" r="0" b="7812"/>
          <a:stretch>
            <a:fillRect/>
          </a:stretch>
        </p:blipFill>
        <p:spPr>
          <a:xfrm>
            <a:off x="0" y="0"/>
            <a:ext cx="12192000" cy="6858001"/>
          </a:xfrm>
          <a:prstGeom prst="rect">
            <a:avLst/>
          </a:prstGeom>
          <a:ln w="12700">
            <a:miter lim="400000"/>
          </a:ln>
        </p:spPr>
      </p:pic>
      <p:sp>
        <p:nvSpPr>
          <p:cNvPr id="12"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pic>
        <p:nvPicPr>
          <p:cNvPr id="13" name="Picture 10" descr="Picture 10"/>
          <p:cNvPicPr>
            <a:picLocks noChangeAspect="1"/>
          </p:cNvPicPr>
          <p:nvPr/>
        </p:nvPicPr>
        <p:blipFill>
          <a:blip r:embed="rId3">
            <a:extLst/>
          </a:blip>
          <a:stretch>
            <a:fillRect/>
          </a:stretch>
        </p:blipFill>
        <p:spPr>
          <a:xfrm>
            <a:off x="10343766" y="5138189"/>
            <a:ext cx="1728040" cy="1424751"/>
          </a:xfrm>
          <a:prstGeom prst="rect">
            <a:avLst/>
          </a:prstGeom>
          <a:ln w="12700">
            <a:miter lim="400000"/>
          </a:ln>
        </p:spPr>
      </p:pic>
      <p:sp>
        <p:nvSpPr>
          <p:cNvPr id="14" name="TextBox 11"/>
          <p:cNvSpPr txBox="1"/>
          <p:nvPr/>
        </p:nvSpPr>
        <p:spPr>
          <a:xfrm rot="5400000">
            <a:off x="11367210" y="529376"/>
            <a:ext cx="118575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800">
                <a:solidFill>
                  <a:srgbClr val="FFFFFF"/>
                </a:solidFill>
                <a:latin typeface="Arial"/>
                <a:ea typeface="Arial"/>
                <a:cs typeface="Arial"/>
                <a:sym typeface="Arial"/>
              </a:defRPr>
            </a:pPr>
            <a:r>
              <a:t>© UNICEFF/</a:t>
            </a:r>
            <a:r>
              <a:rPr>
                <a:latin typeface="Open Sans"/>
                <a:ea typeface="Open Sans"/>
                <a:cs typeface="Open Sans"/>
                <a:sym typeface="Open Sans"/>
              </a:rPr>
              <a:t>Sidash</a:t>
            </a:r>
          </a:p>
        </p:txBody>
      </p:sp>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6"/>
          <a:stretch>
            <a:fillRect/>
          </a:stretch>
        </p:blipFill>
        <p:spPr>
          <a:xfrm>
            <a:off x="0" y="1"/>
            <a:ext cx="12192000" cy="6858001"/>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6"/>
          <a:stretch>
            <a:fillRect/>
          </a:stretch>
        </p:blipFill>
        <p:spPr>
          <a:xfrm>
            <a:off x="0" y="1"/>
            <a:ext cx="12192000" cy="6858001"/>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4" b="1614"/>
          <a:stretch>
            <a:fillRect/>
          </a:stretch>
        </p:blipFill>
        <p:spPr>
          <a:xfrm>
            <a:off x="-1" y="0"/>
            <a:ext cx="12192002" cy="6858001"/>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pic>
        <p:nvPicPr>
          <p:cNvPr id="58"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59" name="TextBox 1"/>
          <p:cNvSpPr txBox="1"/>
          <p:nvPr/>
        </p:nvSpPr>
        <p:spPr>
          <a:xfrm>
            <a:off x="574354" y="1624938"/>
            <a:ext cx="5213986" cy="4282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FFFFFF"/>
                </a:solidFill>
                <a:latin typeface="Univers LT Pro 45 Light"/>
                <a:ea typeface="Univers LT Pro 45 Light"/>
                <a:cs typeface="Univers LT Pro 45 Light"/>
                <a:sym typeface="Univers LT Pro 45 Light"/>
              </a:defRPr>
            </a:pPr>
            <a:r>
              <a:t>This flexible resource is intended to provide you with some easy to use, appropriate rights-related learning to share with your children, their families and your colleagues. </a:t>
            </a:r>
          </a:p>
          <a:p>
            <a:pPr>
              <a:defRPr>
                <a:solidFill>
                  <a:srgbClr val="FFFFFF"/>
                </a:solidFill>
                <a:latin typeface="Univers LT Pro 45 Light"/>
                <a:ea typeface="Univers LT Pro 45 Light"/>
                <a:cs typeface="Univers LT Pro 45 Light"/>
                <a:sym typeface="Univers LT Pro 45 Light"/>
              </a:defRPr>
            </a:pPr>
          </a:p>
          <a:p>
            <a:pPr>
              <a:defRPr>
                <a:solidFill>
                  <a:srgbClr val="FFFFFF"/>
                </a:solidFill>
                <a:latin typeface="Univers LT Pro 45 Light"/>
                <a:ea typeface="Univers LT Pro 45 Light"/>
                <a:cs typeface="Univers LT Pro 45 Light"/>
                <a:sym typeface="Univers LT Pro 45 Light"/>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a:solidFill>
                  <a:srgbClr val="FFFFFF"/>
                </a:solidFill>
                <a:latin typeface="Univers LT Pro 45 Light"/>
                <a:ea typeface="Univers LT Pro 45 Light"/>
                <a:cs typeface="Univers LT Pro 45 Light"/>
                <a:sym typeface="Univers LT Pro 45 Light"/>
              </a:defRPr>
            </a:pPr>
          </a:p>
          <a:p>
            <a:pPr>
              <a:defRPr>
                <a:solidFill>
                  <a:srgbClr val="FFFFFF"/>
                </a:solidFill>
                <a:latin typeface="Univers LT Pro 45 Light"/>
                <a:ea typeface="Univers LT Pro 45 Light"/>
                <a:cs typeface="Univers LT Pro 45 Light"/>
                <a:sym typeface="Univers LT Pro 45 Light"/>
              </a:defRPr>
            </a:pPr>
            <a:r>
              <a:t>This pack also provides links to learning resources from third parties and from the UK Committee for UNICEF (UNICEF UK) that you can access for free.</a:t>
            </a:r>
          </a:p>
        </p:txBody>
      </p:sp>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5" y="1"/>
            <a:ext cx="6101356" cy="6858000"/>
          </a:xfrm>
          <a:prstGeom prst="rect">
            <a:avLst/>
          </a:prstGeom>
          <a:ln w="12700">
            <a:miter lim="400000"/>
          </a:ln>
        </p:spPr>
      </p:pic>
      <p:sp>
        <p:nvSpPr>
          <p:cNvPr id="97" name="TextBox 5"/>
          <p:cNvSpPr txBox="1"/>
          <p:nvPr/>
        </p:nvSpPr>
        <p:spPr>
          <a:xfrm rot="16200000">
            <a:off x="-477072" y="6165327"/>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7" y="4179742"/>
            <a:ext cx="3534378"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pic>
        <p:nvPicPr>
          <p:cNvPr id="105" name="Picture 3" descr="Picture 3"/>
          <p:cNvPicPr>
            <a:picLocks noChangeAspect="1"/>
          </p:cNvPicPr>
          <p:nvPr/>
        </p:nvPicPr>
        <p:blipFill>
          <a:blip r:embed="rId4">
            <a:extLst/>
          </a:blip>
          <a:srcRect l="42158" t="2477" r="0" b="0"/>
          <a:stretch>
            <a:fillRect/>
          </a:stretch>
        </p:blipFill>
        <p:spPr>
          <a:xfrm>
            <a:off x="-5355" y="-1"/>
            <a:ext cx="6101355" cy="6858000"/>
          </a:xfrm>
          <a:prstGeom prst="rect">
            <a:avLst/>
          </a:prstGeom>
          <a:ln w="12700">
            <a:miter lim="400000"/>
          </a:ln>
        </p:spPr>
      </p:pic>
      <p:sp>
        <p:nvSpPr>
          <p:cNvPr id="106" name="TextBox 6"/>
          <p:cNvSpPr txBox="1"/>
          <p:nvPr/>
        </p:nvSpPr>
        <p:spPr>
          <a:xfrm rot="16200000">
            <a:off x="-477071" y="6172707"/>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UNICEF/Ölçere</a:t>
            </a:r>
          </a:p>
        </p:txBody>
      </p:sp>
      <p:sp>
        <p:nvSpPr>
          <p:cNvPr id="1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4"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5" name="TextBox 11"/>
          <p:cNvSpPr txBox="1"/>
          <p:nvPr/>
        </p:nvSpPr>
        <p:spPr>
          <a:xfrm>
            <a:off x="6141720" y="6642555"/>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7"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8" name="Text Placeholder 30"/>
          <p:cNvSpPr/>
          <p:nvPr>
            <p:ph type="body" sz="quarter" idx="22" hasCustomPrompt="1"/>
          </p:nvPr>
        </p:nvSpPr>
        <p:spPr>
          <a:xfrm>
            <a:off x="528637" y="1481683"/>
            <a:ext cx="5305426"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9"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20"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21"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2"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sp>
        <p:nvSpPr>
          <p:cNvPr id="130"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31"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2"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3"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4"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5"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36"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pic>
        <p:nvPicPr>
          <p:cNvPr id="137" name="Picture 4" descr="Picture 4"/>
          <p:cNvPicPr>
            <a:picLocks noChangeAspect="1"/>
          </p:cNvPicPr>
          <p:nvPr/>
        </p:nvPicPr>
        <p:blipFill>
          <a:blip r:embed="rId3">
            <a:extLst/>
          </a:blip>
          <a:srcRect l="40740" t="0" r="0" b="0"/>
          <a:stretch>
            <a:fillRect/>
          </a:stretch>
        </p:blipFill>
        <p:spPr>
          <a:xfrm>
            <a:off x="-2" y="-11257"/>
            <a:ext cx="6096003" cy="6858001"/>
          </a:xfrm>
          <a:prstGeom prst="rect">
            <a:avLst/>
          </a:prstGeom>
          <a:ln w="12700">
            <a:miter lim="400000"/>
          </a:ln>
        </p:spPr>
      </p:pic>
      <p:sp>
        <p:nvSpPr>
          <p:cNvPr id="138" name="TextBox 5"/>
          <p:cNvSpPr txBox="1"/>
          <p:nvPr/>
        </p:nvSpPr>
        <p:spPr>
          <a:xfrm rot="16200000">
            <a:off x="-477072" y="6165327"/>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UNICEF/Martirosyan</a:t>
            </a:r>
          </a:p>
        </p:txBody>
      </p:sp>
      <p:sp>
        <p:nvSpPr>
          <p:cNvPr id="1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6"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7"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8"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9"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50" name="Text Placeholder 30"/>
          <p:cNvSpPr/>
          <p:nvPr>
            <p:ph type="body" sz="quarter" idx="22" hasCustomPrompt="1"/>
          </p:nvPr>
        </p:nvSpPr>
        <p:spPr>
          <a:xfrm>
            <a:off x="528637" y="1481683"/>
            <a:ext cx="5305426"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51"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2"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3"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4"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2"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3"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4" name="Text Placeholder 30"/>
          <p:cNvSpPr/>
          <p:nvPr>
            <p:ph type="body" sz="quarter" idx="22" hasCustomPrompt="1"/>
          </p:nvPr>
        </p:nvSpPr>
        <p:spPr>
          <a:xfrm>
            <a:off x="528636" y="1481683"/>
            <a:ext cx="10781622"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5"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6"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7"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8"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6"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7"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8" name="Text Placeholder 30"/>
          <p:cNvSpPr/>
          <p:nvPr>
            <p:ph type="body" sz="quarter" idx="22" hasCustomPrompt="1"/>
          </p:nvPr>
        </p:nvSpPr>
        <p:spPr>
          <a:xfrm>
            <a:off x="528636" y="1481683"/>
            <a:ext cx="10901365" cy="448810"/>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9"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80"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81"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18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9"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9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9"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20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9"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1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20"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1"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9"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7"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8"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6"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7"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8"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9"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7" name="Picture 6" descr="Picture 6"/>
          <p:cNvPicPr>
            <a:picLocks noChangeAspect="1"/>
          </p:cNvPicPr>
          <p:nvPr/>
        </p:nvPicPr>
        <p:blipFill>
          <a:blip r:embed="rId2">
            <a:extLst/>
          </a:blip>
          <a:srcRect l="0" t="7812" r="0" b="7812"/>
          <a:stretch>
            <a:fillRect/>
          </a:stretch>
        </p:blipFill>
        <p:spPr>
          <a:xfrm>
            <a:off x="0" y="-1"/>
            <a:ext cx="12192000" cy="6858001"/>
          </a:xfrm>
          <a:prstGeom prst="rect">
            <a:avLst/>
          </a:prstGeom>
          <a:ln w="12700">
            <a:miter lim="400000"/>
          </a:ln>
        </p:spPr>
      </p:pic>
      <p:sp>
        <p:nvSpPr>
          <p:cNvPr id="258"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9"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60"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youtu.be/6pM8W0HvUMQ" TargetMode="External"/><Relationship Id="rId3" Type="http://schemas.openxmlformats.org/officeDocument/2006/relationships/video" Target="https://www.youtube.com/embed/Usop3jIVaEE?feature=oembed" TargetMode="External"/><Relationship Id="rId4" Type="http://schemas.openxmlformats.org/officeDocument/2006/relationships/image" Target="../media/image11.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www.youtube.com/watch?v=mHv7DttOfv0" TargetMode="External"/><Relationship Id="rId3" Type="http://schemas.openxmlformats.org/officeDocument/2006/relationships/hyperlink" Target="https://www.youtube.com/watch?v=HMPzrlKOugM" TargetMode="External"/><Relationship Id="rId4" Type="http://schemas.openxmlformats.org/officeDocument/2006/relationships/hyperlink" Target="https://www.youtube.com/watch?v=fxzRgrhJy9c" TargetMode="External"/><Relationship Id="rId5" Type="http://schemas.openxmlformats.org/officeDocument/2006/relationships/video" Target="https://www.youtube.com/embed/mHv7DttOfv0?feature=oembed" TargetMode="External"/><Relationship Id="rId6" Type="http://schemas.openxmlformats.org/officeDocument/2006/relationships/image" Target="../media/image12.jpeg"/><Relationship Id="rId7" Type="http://schemas.openxmlformats.org/officeDocument/2006/relationships/video" Target="https://www.youtube.com/embed/HMPzrlKOugM?feature=oembed" TargetMode="External"/><Relationship Id="rId8" Type="http://schemas.openxmlformats.org/officeDocument/2006/relationships/image" Target="../media/image13.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bbc.co.uk/programmes/p088lp0x/episodes/downloads" TargetMode="External"/><Relationship Id="rId3" Type="http://schemas.openxmlformats.org/officeDocument/2006/relationships/hyperlink" Target="https://www.youtube.com/watch?v=of8HFwepnZs" TargetMode="External"/><Relationship Id="rId4" Type="http://schemas.openxmlformats.org/officeDocument/2006/relationships/video" Target="https://www.youtube.com/embed/of8HFwepnZs?feature=oembed" TargetMode="External"/><Relationship Id="rId5" Type="http://schemas.openxmlformats.org/officeDocument/2006/relationships/image" Target="../media/image14.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bbc.co.uk/newsround/54450636"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youtube.com/watch?v=VLAP-PYaJAY" TargetMode="External"/><Relationship Id="rId3" Type="http://schemas.openxmlformats.org/officeDocument/2006/relationships/hyperlink" Target="https://www.bbc.co.uk/programmes/p088lp0x/episodes/downloads" TargetMode="Externa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youtu.be/-6E02hAvWHM" TargetMode="External"/><Relationship Id="rId3" Type="http://schemas.openxmlformats.org/officeDocument/2006/relationships/hyperlink" Target="https://www.youtube.com/watch?v=nNkI6Y9q3_o" TargetMode="External"/><Relationship Id="rId4" Type="http://schemas.openxmlformats.org/officeDocument/2006/relationships/hyperlink" Target="https://www.refugeecouncil.org.uk/information/refugee-asylum-facts/separated-children-facts/" TargetMode="External"/><Relationship Id="rId5" Type="http://schemas.openxmlformats.org/officeDocument/2006/relationships/video" Target="https://www.youtube.com/embed/nNkI6Y9q3_o?feature=oembed" TargetMode="External"/><Relationship Id="rId6" Type="http://schemas.openxmlformats.org/officeDocument/2006/relationships/image" Target="../media/image15.jpeg"/><Relationship Id="rId7" Type="http://schemas.openxmlformats.org/officeDocument/2006/relationships/video" Target="https://www.youtube.com/embed/-6E02hAvWHM?feature=oembed" TargetMode="External"/><Relationship Id="rId8" Type="http://schemas.openxmlformats.org/officeDocument/2006/relationships/image" Target="../media/image16.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barnardos.org.uk/foster/fostering-stories" TargetMode="External"/><Relationship Id="rId3" Type="http://schemas.openxmlformats.org/officeDocument/2006/relationships/hyperlink" Target="https://vimeo.com/376826511" TargetMode="External"/><Relationship Id="rId4" Type="http://schemas.openxmlformats.org/officeDocument/2006/relationships/hyperlink" Target="https://foundlingmuseum.org.uk/our-story/history/" TargetMode="External"/><Relationship Id="rId5" Type="http://schemas.openxmlformats.org/officeDocument/2006/relationships/video" Target="https://player.vimeo.com/video/376826511?app_id=122963" TargetMode="External"/><Relationship Id="rId6" Type="http://schemas.openxmlformats.org/officeDocument/2006/relationships/image" Target="../media/image17.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8.jpeg"/><Relationship Id="rId3" Type="http://schemas.openxmlformats.org/officeDocument/2006/relationships/hyperlink" Target="https://www.unicef.org.uk/rights-respecting-schools/"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4"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5" name="Text Placeholder 2"/>
          <p:cNvSpPr/>
          <p:nvPr>
            <p:ph type="body" idx="21"/>
          </p:nvPr>
        </p:nvSpPr>
        <p:spPr>
          <a:xfrm>
            <a:off x="6357939" y="1624938"/>
            <a:ext cx="5444202" cy="4490855"/>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Introducing Articles 9, 20, 21 &amp; 25</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Exploring Article 9, 20, 21 &amp; 25 </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Some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6, 7 &amp; 8</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9, 10 &amp; 11</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12</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Text Placeholder 2"/>
          <p:cNvSpPr txBox="1"/>
          <p:nvPr>
            <p:ph type="body" sz="quarter" idx="1"/>
          </p:nvPr>
        </p:nvSpPr>
        <p:spPr>
          <a:xfrm>
            <a:off x="528740" y="538834"/>
            <a:ext cx="4293480" cy="699405"/>
          </a:xfrm>
          <a:prstGeom prst="rect">
            <a:avLst/>
          </a:prstGeom>
        </p:spPr>
        <p:txBody>
          <a:bodyPr/>
          <a:lstStyle/>
          <a:p>
            <a:pPr>
              <a:defRPr b="0" sz="2000">
                <a:latin typeface="Arial Black"/>
                <a:ea typeface="Arial Black"/>
                <a:cs typeface="Arial Black"/>
                <a:sym typeface="Arial Black"/>
              </a:defRPr>
            </a:pPr>
            <a:r>
              <a:t>INTRODUCING CARE AND ADOPTION</a:t>
            </a:r>
            <a:r>
              <a:rPr b="1" sz="1800">
                <a:latin typeface="Arial"/>
                <a:ea typeface="Arial"/>
                <a:cs typeface="Arial"/>
                <a:sym typeface="Arial"/>
              </a:rPr>
              <a:t> </a:t>
            </a:r>
          </a:p>
        </p:txBody>
      </p:sp>
      <p:sp>
        <p:nvSpPr>
          <p:cNvPr id="278" name="Text Placeholder 3"/>
          <p:cNvSpPr/>
          <p:nvPr>
            <p:ph type="body" idx="22"/>
          </p:nvPr>
        </p:nvSpPr>
        <p:spPr>
          <a:xfrm>
            <a:off x="6586401" y="708932"/>
            <a:ext cx="5305426" cy="259487"/>
          </a:xfrm>
          <a:prstGeom prst="rect">
            <a:avLst/>
          </a:prstGeom>
          <a:extLst>
            <a:ext uri="{C572A759-6A51-4108-AA02-DFA0A04FC94B}">
              <ma14:wrappingTextBoxFlag xmlns:ma14="http://schemas.microsoft.com/office/mac/drawingml/2011/main" val="1"/>
            </a:ext>
          </a:extLst>
        </p:spPr>
        <p:txBody>
          <a:bodyPr/>
          <a:lstStyle>
            <a:lvl1pPr defTabSz="658368">
              <a:spcBef>
                <a:spcPts val="700"/>
              </a:spcBef>
              <a:defRPr b="0" sz="1440">
                <a:latin typeface="Arial Black"/>
                <a:ea typeface="Arial Black"/>
                <a:cs typeface="Arial Black"/>
                <a:sym typeface="Arial Black"/>
              </a:defRPr>
            </a:lvl1pPr>
          </a:lstStyle>
          <a:p>
            <a:pPr/>
            <a:r>
              <a:t>Care and Adoption</a:t>
            </a:r>
          </a:p>
        </p:txBody>
      </p:sp>
      <p:sp>
        <p:nvSpPr>
          <p:cNvPr id="279" name="Text Placeholder 5"/>
          <p:cNvSpPr/>
          <p:nvPr>
            <p:ph type="body" idx="21"/>
          </p:nvPr>
        </p:nvSpPr>
        <p:spPr>
          <a:xfrm>
            <a:off x="6586401" y="1178576"/>
            <a:ext cx="5148399" cy="2568967"/>
          </a:xfrm>
          <a:prstGeom prst="rect">
            <a:avLst/>
          </a:prstGeom>
          <a:extLst>
            <a:ext uri="{C572A759-6A51-4108-AA02-DFA0A04FC94B}">
              <ma14:wrappingTextBoxFlag xmlns:ma14="http://schemas.microsoft.com/office/mac/drawingml/2011/main" val="1"/>
            </a:ext>
          </a:extLst>
        </p:spPr>
        <p:txBody>
          <a:bodyPr/>
          <a:lstStyle/>
          <a:p>
            <a:pPr defTabSz="758951">
              <a:spcBef>
                <a:spcPts val="800"/>
              </a:spcBef>
              <a:defRPr b="1" sz="1328">
                <a:solidFill>
                  <a:srgbClr val="FFFF00"/>
                </a:solidFill>
                <a:latin typeface="Arial"/>
                <a:ea typeface="Arial"/>
                <a:cs typeface="Arial"/>
                <a:sym typeface="Arial"/>
              </a:defRPr>
            </a:pPr>
            <a:r>
              <a:t>There are many different reasons why children might not be looked after by their parents. </a:t>
            </a:r>
          </a:p>
          <a:p>
            <a:pPr defTabSz="758951">
              <a:spcBef>
                <a:spcPts val="800"/>
              </a:spcBef>
              <a:defRPr sz="1328">
                <a:latin typeface="Arial"/>
                <a:ea typeface="Arial"/>
                <a:cs typeface="Arial"/>
                <a:sym typeface="Arial"/>
              </a:defRPr>
            </a:pPr>
            <a:r>
              <a:t>And in these circumstances several articles of the Convention can help guide everyone to ensure that the child or young person’s best interests remain central to the decisions taken.</a:t>
            </a:r>
          </a:p>
          <a:p>
            <a:pPr defTabSz="758951">
              <a:spcBef>
                <a:spcPts val="800"/>
              </a:spcBef>
              <a:defRPr sz="1328">
                <a:latin typeface="Arial"/>
                <a:ea typeface="Arial"/>
                <a:cs typeface="Arial"/>
                <a:sym typeface="Arial"/>
              </a:defRPr>
            </a:pPr>
            <a:r>
              <a:t>In this pack we link four articles which closely relate to a child's situation when a decision is made that results in them being cared for by people other than their parents.  However, there are many other articles that could apply. </a:t>
            </a:r>
          </a:p>
          <a:p>
            <a:pPr defTabSz="758951">
              <a:spcBef>
                <a:spcPts val="800"/>
              </a:spcBef>
              <a:defRPr sz="1328">
                <a:latin typeface="Arial"/>
                <a:ea typeface="Arial"/>
                <a:cs typeface="Arial"/>
                <a:sym typeface="Arial"/>
              </a:defRPr>
            </a:pPr>
            <a:r>
              <a:t>We understand that this topic can be difficult for young people with experience of adoption and the care system, so please do take into account the situation of your learners before you proceed with activities from this pack. </a:t>
            </a:r>
          </a:p>
        </p:txBody>
      </p:sp>
      <p:sp>
        <p:nvSpPr>
          <p:cNvPr id="280" name="TextBox 1"/>
          <p:cNvSpPr txBox="1"/>
          <p:nvPr/>
        </p:nvSpPr>
        <p:spPr>
          <a:xfrm>
            <a:off x="574460" y="1598296"/>
            <a:ext cx="4985420"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030303"/>
                </a:solidFill>
                <a:latin typeface="Arial"/>
                <a:ea typeface="Arial"/>
                <a:cs typeface="Arial"/>
                <a:sym typeface="Arial"/>
              </a:defRPr>
            </a:pPr>
            <a:r>
              <a:t>Helen Trivers, RRSA Senior Professional Adviser, </a:t>
            </a:r>
            <a:r>
              <a:rPr>
                <a:solidFill>
                  <a:srgbClr val="000000"/>
                </a:solidFill>
              </a:rPr>
              <a:t>introduces Care and Adoption</a:t>
            </a:r>
          </a:p>
        </p:txBody>
      </p:sp>
      <p:sp>
        <p:nvSpPr>
          <p:cNvPr id="281"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Click </a:t>
            </a:r>
            <a:r>
              <a:rPr u="sng">
                <a:solidFill>
                  <a:srgbClr val="0563C1"/>
                </a:solidFill>
                <a:uFill>
                  <a:solidFill>
                    <a:srgbClr val="0563C1"/>
                  </a:solidFill>
                </a:uFill>
                <a:hlinkClick r:id="rId2" invalidUrl="" action="" tgtFrame="" tooltip="" history="1" highlightClick="0" endSnd="0"/>
              </a:rPr>
              <a:t>here</a:t>
            </a:r>
            <a:r>
              <a:t> to watch on YouTube</a:t>
            </a:r>
          </a:p>
        </p:txBody>
      </p:sp>
      <p:pic>
        <p:nvPicPr>
          <p:cNvPr id="282" name="Care And AdoptionOnline Media 6" descr="Care And AdoptionOnline Media 6"/>
          <p:cNvPicPr>
            <a:picLocks noChangeAspect="0"/>
          </p:cNvPicPr>
          <p:nvPr>
            <a:videoFile xmlns:mc="http://schemas.openxmlformats.org/markup-compatibility/2006" r:link="rId3" mc:Ignorable="aiw"/>
          </p:nvPr>
        </p:nvPicPr>
        <p:blipFill>
          <a:blip r:embed="rId4">
            <a:extLst/>
          </a:blip>
          <a:stretch>
            <a:fillRect/>
          </a:stretch>
        </p:blipFill>
        <p:spPr>
          <a:xfrm>
            <a:off x="790027" y="2637876"/>
            <a:ext cx="4297540" cy="242811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8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8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82"/>
                </p:tgtEl>
              </p:cMediaNode>
            </p:video>
            <p:seq concurrent="1" prevAc="none" nextAc="seek">
              <p:cTn id="12" evtFilter="cancelBubble" nodeType="interactiveSeq" restart="whenNotActive" fill="hold">
                <p:stCondLst>
                  <p:cond delay="0" evt="onClick">
                    <p:tgtEl>
                      <p:spTgt spid="28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82"/>
                                        </p:tgtEl>
                                      </p:cBhvr>
                                    </p:cmd>
                                  </p:childTnLst>
                                </p:cTn>
                              </p:par>
                            </p:childTnLst>
                          </p:cTn>
                        </p:par>
                      </p:childTnLst>
                    </p:cTn>
                  </p:par>
                </p:childTnLst>
              </p:cTn>
              <p:nextCondLst>
                <p:cond delay="0" evt="onClick">
                  <p:tgtEl>
                    <p:spTgt spid="28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 Placeholder 1"/>
          <p:cNvSpPr txBox="1"/>
          <p:nvPr>
            <p:ph type="body" sz="quarter" idx="1"/>
          </p:nvPr>
        </p:nvSpPr>
        <p:spPr>
          <a:xfrm>
            <a:off x="528740" y="261836"/>
            <a:ext cx="5567260" cy="826736"/>
          </a:xfrm>
          <a:prstGeom prst="rect">
            <a:avLst/>
          </a:prstGeom>
        </p:spPr>
        <p:txBody>
          <a:bodyPr/>
          <a:lstStyle/>
          <a:p>
            <a:pPr/>
            <a:r>
              <a:t>LINKED ARTICLES</a:t>
            </a:r>
          </a:p>
        </p:txBody>
      </p:sp>
      <p:sp>
        <p:nvSpPr>
          <p:cNvPr id="285" name="Text Placeholder 6"/>
          <p:cNvSpPr/>
          <p:nvPr>
            <p:ph type="body" idx="25"/>
          </p:nvPr>
        </p:nvSpPr>
        <p:spPr>
          <a:xfrm>
            <a:off x="528741" y="1570944"/>
            <a:ext cx="7026048" cy="4209370"/>
          </a:xfrm>
          <a:prstGeom prst="rect">
            <a:avLst/>
          </a:prstGeom>
          <a:extLst>
            <a:ext uri="{C572A759-6A51-4108-AA02-DFA0A04FC94B}">
              <ma14:wrappingTextBoxFlag xmlns:ma14="http://schemas.microsoft.com/office/mac/drawingml/2011/main" val="1"/>
            </a:ext>
          </a:extLst>
        </p:spPr>
        <p:txBody>
          <a:bodyPr/>
          <a:lstStyle/>
          <a:p>
            <a:pPr>
              <a:lnSpc>
                <a:spcPct val="96299"/>
              </a:lnSpc>
              <a:defRPr b="1" sz="1500">
                <a:solidFill>
                  <a:srgbClr val="FFFF00"/>
                </a:solidFill>
                <a:latin typeface="Arial"/>
                <a:ea typeface="Arial"/>
                <a:cs typeface="Arial"/>
                <a:sym typeface="Arial"/>
              </a:defRPr>
            </a:pPr>
            <a:r>
              <a:t>Article 9 (separation from parents) </a:t>
            </a:r>
            <a:r>
              <a:rPr b="0">
                <a:solidFill>
                  <a:srgbClr val="FFFFFF"/>
                </a:solidFill>
              </a:rPr>
              <a:t>Children must not be separated from their parents against their will unless it is in their best interests (for example, if a parent is hurting or neglecting a child). Children whose parents have separated have the right to stay in contact with both parents, unless this could cause them harm.</a:t>
            </a:r>
            <a:endParaRPr>
              <a:latin typeface="+mn-lt"/>
              <a:ea typeface="+mn-ea"/>
              <a:cs typeface="+mn-cs"/>
              <a:sym typeface="Calibri"/>
            </a:endParaRPr>
          </a:p>
          <a:p>
            <a:pPr>
              <a:lnSpc>
                <a:spcPct val="96299"/>
              </a:lnSpc>
              <a:defRPr b="1" sz="1500">
                <a:solidFill>
                  <a:srgbClr val="FFFF00"/>
                </a:solidFill>
                <a:latin typeface="Arial"/>
                <a:ea typeface="Arial"/>
                <a:cs typeface="Arial"/>
                <a:sym typeface="Arial"/>
              </a:defRPr>
            </a:pPr>
            <a:r>
              <a:t>Article 20 (children unable to live with their family) </a:t>
            </a:r>
            <a:r>
              <a:rPr b="0">
                <a:solidFill>
                  <a:srgbClr val="FFFFFF"/>
                </a:solidFill>
              </a:rPr>
              <a:t>If a child cannot be looked after by their immediate family, the government must give them special protection and assistance. This includes making sure the child is provided with alternative care that is continuous and respects the child’s culture, language and religion.</a:t>
            </a:r>
            <a:endParaRPr>
              <a:latin typeface="+mn-lt"/>
              <a:ea typeface="+mn-ea"/>
              <a:cs typeface="+mn-cs"/>
              <a:sym typeface="Calibri"/>
            </a:endParaRPr>
          </a:p>
          <a:p>
            <a:pPr>
              <a:lnSpc>
                <a:spcPct val="96299"/>
              </a:lnSpc>
              <a:defRPr b="1" sz="1500">
                <a:solidFill>
                  <a:srgbClr val="FFFF00"/>
                </a:solidFill>
                <a:latin typeface="Arial"/>
                <a:ea typeface="Arial"/>
                <a:cs typeface="Arial"/>
                <a:sym typeface="Arial"/>
              </a:defRPr>
            </a:pPr>
            <a:r>
              <a:t>Article 21 (adoption) </a:t>
            </a:r>
            <a:r>
              <a:rPr b="0">
                <a:solidFill>
                  <a:srgbClr val="FFFFFF"/>
                </a:solidFill>
              </a:rPr>
              <a:t>Governments must oversee the process of adoption to make sure it is safe, lawful and that it prioritises children’s best interests. Children should only be adopted outside of their country if they cannot be placed with a family in their own country.</a:t>
            </a:r>
            <a:endParaRPr>
              <a:latin typeface="+mn-lt"/>
              <a:ea typeface="+mn-ea"/>
              <a:cs typeface="+mn-cs"/>
              <a:sym typeface="Calibri"/>
            </a:endParaRPr>
          </a:p>
          <a:p>
            <a:pPr>
              <a:lnSpc>
                <a:spcPct val="96299"/>
              </a:lnSpc>
              <a:defRPr b="1" sz="1500">
                <a:solidFill>
                  <a:srgbClr val="FFFF00"/>
                </a:solidFill>
                <a:latin typeface="Arial"/>
                <a:ea typeface="Arial"/>
                <a:cs typeface="Arial"/>
                <a:sym typeface="Arial"/>
              </a:defRPr>
            </a:pPr>
            <a:r>
              <a:t>Article 25 (review of treatment in care)</a:t>
            </a:r>
            <a:r>
              <a:rPr b="0">
                <a:solidFill>
                  <a:srgbClr val="FFFFFF"/>
                </a:solidFill>
              </a:rPr>
              <a:t> If a child has been placed away from home for the purpose of care or protection (for example, with a foster family or in hospital), they have the right to a regular review of their treatment, the way they are cared for and their wider circumstances.</a:t>
            </a:r>
          </a:p>
        </p:txBody>
      </p:sp>
      <p:pic>
        <p:nvPicPr>
          <p:cNvPr id="286" name="Graphic 7" descr="Graphic 7"/>
          <p:cNvPicPr>
            <a:picLocks noChangeAspect="1"/>
          </p:cNvPicPr>
          <p:nvPr/>
        </p:nvPicPr>
        <p:blipFill>
          <a:blip r:embed="rId2">
            <a:extLst/>
          </a:blip>
          <a:stretch>
            <a:fillRect/>
          </a:stretch>
        </p:blipFill>
        <p:spPr>
          <a:xfrm>
            <a:off x="8042846" y="1667242"/>
            <a:ext cx="1693578" cy="2258104"/>
          </a:xfrm>
          <a:prstGeom prst="rect">
            <a:avLst/>
          </a:prstGeom>
          <a:ln w="12700">
            <a:miter lim="400000"/>
          </a:ln>
        </p:spPr>
      </p:pic>
      <p:pic>
        <p:nvPicPr>
          <p:cNvPr id="287" name="Graphic 8" descr="Graphic 8"/>
          <p:cNvPicPr>
            <a:picLocks noChangeAspect="1"/>
          </p:cNvPicPr>
          <p:nvPr/>
        </p:nvPicPr>
        <p:blipFill>
          <a:blip r:embed="rId3">
            <a:extLst/>
          </a:blip>
          <a:stretch>
            <a:fillRect/>
          </a:stretch>
        </p:blipFill>
        <p:spPr>
          <a:xfrm>
            <a:off x="9993086" y="1666923"/>
            <a:ext cx="1693578" cy="2258104"/>
          </a:xfrm>
          <a:prstGeom prst="rect">
            <a:avLst/>
          </a:prstGeom>
          <a:ln w="12700">
            <a:miter lim="400000"/>
          </a:ln>
        </p:spPr>
      </p:pic>
      <p:pic>
        <p:nvPicPr>
          <p:cNvPr id="288" name="Graphic 9" descr="Graphic 9"/>
          <p:cNvPicPr>
            <a:picLocks noChangeAspect="1"/>
          </p:cNvPicPr>
          <p:nvPr/>
        </p:nvPicPr>
        <p:blipFill>
          <a:blip r:embed="rId4">
            <a:extLst/>
          </a:blip>
          <a:stretch>
            <a:fillRect/>
          </a:stretch>
        </p:blipFill>
        <p:spPr>
          <a:xfrm>
            <a:off x="8042844" y="4230644"/>
            <a:ext cx="1693578" cy="2258104"/>
          </a:xfrm>
          <a:prstGeom prst="rect">
            <a:avLst/>
          </a:prstGeom>
          <a:ln w="12700">
            <a:miter lim="400000"/>
          </a:ln>
        </p:spPr>
      </p:pic>
      <p:pic>
        <p:nvPicPr>
          <p:cNvPr id="289" name="Graphic 10" descr="Graphic 10"/>
          <p:cNvPicPr>
            <a:picLocks noChangeAspect="1"/>
          </p:cNvPicPr>
          <p:nvPr/>
        </p:nvPicPr>
        <p:blipFill>
          <a:blip r:embed="rId5">
            <a:extLst/>
          </a:blip>
          <a:stretch>
            <a:fillRect/>
          </a:stretch>
        </p:blipFill>
        <p:spPr>
          <a:xfrm>
            <a:off x="9993086" y="4225818"/>
            <a:ext cx="1693578" cy="2258104"/>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Text Placeholder 1"/>
          <p:cNvSpPr txBox="1"/>
          <p:nvPr>
            <p:ph type="body" sz="quarter" idx="1"/>
          </p:nvPr>
        </p:nvSpPr>
        <p:spPr>
          <a:xfrm>
            <a:off x="6536001" y="303582"/>
            <a:ext cx="4491228" cy="1308802"/>
          </a:xfrm>
          <a:prstGeom prst="rect">
            <a:avLst/>
          </a:prstGeom>
        </p:spPr>
        <p:txBody>
          <a:bodyPr/>
          <a:lstStyle>
            <a:lvl1pPr defTabSz="877823">
              <a:spcBef>
                <a:spcPts val="900"/>
              </a:spcBef>
              <a:defRPr b="0" spc="96" sz="2688">
                <a:latin typeface="Arial Black"/>
                <a:ea typeface="Arial Black"/>
                <a:cs typeface="Arial Black"/>
                <a:sym typeface="Arial Black"/>
              </a:defRPr>
            </a:lvl1pPr>
          </a:lstStyle>
          <a:p>
            <a:pPr/>
            <a:r>
              <a:t>EXPLORING ARTICLES 9, 20, 21 &amp; 25</a:t>
            </a:r>
          </a:p>
        </p:txBody>
      </p:sp>
      <p:sp>
        <p:nvSpPr>
          <p:cNvPr id="292" name="Text Placeholder 2"/>
          <p:cNvSpPr/>
          <p:nvPr>
            <p:ph type="body" idx="21"/>
          </p:nvPr>
        </p:nvSpPr>
        <p:spPr>
          <a:xfrm>
            <a:off x="6535898" y="4340578"/>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3" name="Text Placeholder 4"/>
          <p:cNvSpPr/>
          <p:nvPr>
            <p:ph type="body" idx="23"/>
          </p:nvPr>
        </p:nvSpPr>
        <p:spPr>
          <a:prstGeom prst="rect">
            <a:avLst/>
          </a:prstGeom>
          <a:extLst>
            <a:ext uri="{C572A759-6A51-4108-AA02-DFA0A04FC94B}">
              <ma14:wrappingTextBoxFlag xmlns:ma14="http://schemas.microsoft.com/office/mac/drawingml/2011/main" val="1"/>
            </a:ext>
          </a:extLst>
        </p:spPr>
        <p:txBody>
          <a:bodyPr/>
          <a:lstStyle>
            <a:lvl1pPr>
              <a:defRPr b="1">
                <a:solidFill>
                  <a:srgbClr val="00AEEF"/>
                </a:solidFill>
                <a:latin typeface="Arial"/>
                <a:ea typeface="Arial"/>
                <a:cs typeface="Arial"/>
                <a:sym typeface="Arial"/>
              </a:defRPr>
            </a:lvl1pPr>
          </a:lstStyle>
          <a:p>
            <a:pPr/>
            <a:r>
              <a:t>Why might it not sometimes be possible for children to live with their parents?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528740" y="267085"/>
            <a:ext cx="8375775" cy="921003"/>
          </a:xfrm>
          <a:prstGeom prst="rect">
            <a:avLst/>
          </a:prstGeom>
        </p:spPr>
        <p:txBody>
          <a:bodyPr/>
          <a:lstStyle>
            <a:lvl1pPr>
              <a:defRPr b="0" sz="2800">
                <a:latin typeface="Arial Black"/>
                <a:ea typeface="Arial Black"/>
                <a:cs typeface="Arial Black"/>
                <a:sym typeface="Arial Black"/>
              </a:defRPr>
            </a:lvl1pPr>
          </a:lstStyle>
          <a:p>
            <a:pPr/>
            <a:r>
              <a:t>EXPLORING ARTICLES 9, 20, 21 &amp; 25</a:t>
            </a:r>
          </a:p>
        </p:txBody>
      </p:sp>
      <p:sp>
        <p:nvSpPr>
          <p:cNvPr id="298" name="Text Placeholder 2"/>
          <p:cNvSpPr/>
          <p:nvPr>
            <p:ph type="body" idx="21"/>
          </p:nvPr>
        </p:nvSpPr>
        <p:spPr>
          <a:xfrm>
            <a:off x="528636" y="6300220"/>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299" name="Text Placeholder 3"/>
          <p:cNvSpPr/>
          <p:nvPr>
            <p:ph type="body" idx="22"/>
          </p:nvPr>
        </p:nvSpPr>
        <p:spPr>
          <a:xfrm>
            <a:off x="528635" y="1572186"/>
            <a:ext cx="10781622" cy="346472"/>
          </a:xfrm>
          <a:prstGeom prst="rect">
            <a:avLst/>
          </a:prstGeom>
          <a:extLst>
            <a:ext uri="{C572A759-6A51-4108-AA02-DFA0A04FC94B}">
              <ma14:wrappingTextBoxFlag xmlns:ma14="http://schemas.microsoft.com/office/mac/drawingml/2011/main" val="1"/>
            </a:ext>
          </a:extLst>
        </p:spPr>
        <p:txBody>
          <a:bodyPr/>
          <a:lstStyle>
            <a:lvl1pPr>
              <a:defRPr b="0" sz="1800">
                <a:latin typeface="Arial Black"/>
                <a:ea typeface="Arial Black"/>
                <a:cs typeface="Arial Black"/>
                <a:sym typeface="Arial Black"/>
              </a:defRPr>
            </a:lvl1pPr>
          </a:lstStyle>
          <a:p>
            <a:pPr/>
            <a:r>
              <a:t>Did you think of these?</a:t>
            </a:r>
          </a:p>
        </p:txBody>
      </p:sp>
      <p:sp>
        <p:nvSpPr>
          <p:cNvPr id="300" name="Text Placeholder 4"/>
          <p:cNvSpPr/>
          <p:nvPr>
            <p:ph type="body" idx="23"/>
          </p:nvPr>
        </p:nvSpPr>
        <p:spPr>
          <a:xfrm>
            <a:off x="528635" y="2064486"/>
            <a:ext cx="11453815" cy="2507514"/>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Parents may be unwell and unable to care for them.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Parents may not be able to keep their children safe.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Parents may not be able to provide everything a child needs to be the best they can be.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Family situations may change, for example there may be a crisis.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Parents may live separately, even in different countries.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The child may need long term treatment or care.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Parents may be in prison. </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Disasters or emergencies may cause a child to be separated from their family.</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0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4" name="Rectangle 3"/>
          <p:cNvSpPr/>
          <p:nvPr/>
        </p:nvSpPr>
        <p:spPr>
          <a:xfrm>
            <a:off x="528740" y="2137472"/>
            <a:ext cx="6536089"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5" name="Rectangle 4"/>
          <p:cNvSpPr/>
          <p:nvPr/>
        </p:nvSpPr>
        <p:spPr>
          <a:xfrm>
            <a:off x="528740" y="4434356"/>
            <a:ext cx="6033985"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6" name="Rectangle 5"/>
          <p:cNvSpPr/>
          <p:nvPr/>
        </p:nvSpPr>
        <p:spPr>
          <a:xfrm>
            <a:off x="7064830" y="2136586"/>
            <a:ext cx="4868185" cy="2151499"/>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7" name="Rectangle 6"/>
          <p:cNvSpPr/>
          <p:nvPr/>
        </p:nvSpPr>
        <p:spPr>
          <a:xfrm>
            <a:off x="6562724" y="4434356"/>
            <a:ext cx="5370290"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8" name="TextBox 7"/>
          <p:cNvSpPr txBox="1"/>
          <p:nvPr/>
        </p:nvSpPr>
        <p:spPr>
          <a:xfrm>
            <a:off x="7310260" y="2335171"/>
            <a:ext cx="4377322"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‘All About Me’ Draw a picture of yourself with the people who look after you. You might like to add details about who they are. Share your drawing and talk about it with a classmate. </a:t>
            </a:r>
          </a:p>
        </p:txBody>
      </p:sp>
      <p:sp>
        <p:nvSpPr>
          <p:cNvPr id="309" name="TextBox 9"/>
          <p:cNvSpPr txBox="1"/>
          <p:nvPr/>
        </p:nvSpPr>
        <p:spPr>
          <a:xfrm>
            <a:off x="758827" y="2215956"/>
            <a:ext cx="4322624"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Not all children live in the same kinds of families, there are families of many different types. Read the book Every Family Is Different by Maureen Eppen or watch </a:t>
            </a:r>
            <a:r>
              <a:rPr u="sng">
                <a:solidFill>
                  <a:srgbClr val="0563C1"/>
                </a:solidFill>
                <a:uFill>
                  <a:solidFill>
                    <a:srgbClr val="0563C1"/>
                  </a:solidFill>
                </a:uFill>
                <a:hlinkClick r:id="rId2" invalidUrl="" action="" tgtFrame="" tooltip="" history="1" highlightClick="0" endSnd="0"/>
              </a:rPr>
              <a:t>this clip</a:t>
            </a:r>
            <a:r>
              <a:t> and discuss the different types of families you come across. What do you think they all have in common?  </a:t>
            </a:r>
          </a:p>
        </p:txBody>
      </p:sp>
      <p:sp>
        <p:nvSpPr>
          <p:cNvPr id="310" name="TextBox 10"/>
          <p:cNvSpPr txBox="1"/>
          <p:nvPr/>
        </p:nvSpPr>
        <p:spPr>
          <a:xfrm>
            <a:off x="574460" y="4549676"/>
            <a:ext cx="4223963" cy="186237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700">
                <a:latin typeface="Arial"/>
                <a:ea typeface="Arial"/>
                <a:cs typeface="Arial"/>
                <a:sym typeface="Arial"/>
              </a:defRPr>
            </a:pPr>
            <a:r>
              <a:t>Read The Blanket Bears by Samuel Langley-Swain about little bears who are being cared for by foster carers. What did their foster carers do to make the little bears feel safe and welcome? How were the bears involved in choosing their forever family? You can also watch </a:t>
            </a:r>
            <a:r>
              <a:rPr u="sng">
                <a:solidFill>
                  <a:srgbClr val="0563C1"/>
                </a:solidFill>
                <a:uFill>
                  <a:solidFill>
                    <a:srgbClr val="0563C1"/>
                  </a:solidFill>
                </a:uFill>
                <a:hlinkClick r:id="rId3" invalidUrl="" action="" tgtFrame="" tooltip="" history="1" highlightClick="0" endSnd="0"/>
              </a:rPr>
              <a:t>this video</a:t>
            </a:r>
            <a:r>
              <a:t>. </a:t>
            </a:r>
          </a:p>
        </p:txBody>
      </p:sp>
      <p:sp>
        <p:nvSpPr>
          <p:cNvPr id="311" name="TextBox 11"/>
          <p:cNvSpPr txBox="1"/>
          <p:nvPr/>
        </p:nvSpPr>
        <p:spPr>
          <a:xfrm>
            <a:off x="6608443" y="4464899"/>
            <a:ext cx="5278849" cy="202830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500">
                <a:solidFill>
                  <a:srgbClr val="FFFFFF"/>
                </a:solidFill>
                <a:latin typeface="Arial"/>
                <a:ea typeface="Arial"/>
                <a:cs typeface="Arial"/>
                <a:sym typeface="Arial"/>
              </a:defRPr>
            </a:pPr>
            <a:r>
              <a:t>All children have the right to be cared for and kept safe. Some children can’t stay at home and need to be cared for elsewhere - with another family member, or in foster care. Foster carers are trained in offering support and care to children in need. Have you ever heard of foster care? </a:t>
            </a:r>
          </a:p>
          <a:p>
            <a:pPr algn="ctr">
              <a:defRPr sz="1500">
                <a:solidFill>
                  <a:srgbClr val="FFFFFF"/>
                </a:solidFill>
                <a:latin typeface="Arial"/>
                <a:ea typeface="Arial"/>
                <a:cs typeface="Arial"/>
                <a:sym typeface="Arial"/>
              </a:defRPr>
            </a:pPr>
            <a:r>
              <a:t>Talk about it in your class, and then </a:t>
            </a:r>
            <a:r>
              <a:rPr u="sng">
                <a:solidFill>
                  <a:srgbClr val="0563C1"/>
                </a:solidFill>
                <a:uFill>
                  <a:solidFill>
                    <a:srgbClr val="0563C1"/>
                  </a:solidFill>
                </a:uFill>
                <a:hlinkClick r:id="rId4" invalidUrl="" action="" tgtFrame="" tooltip="" history="1" highlightClick="0" endSnd="0"/>
              </a:rPr>
              <a:t>watch this video</a:t>
            </a:r>
            <a:r>
              <a:t> and listen to James’ story. How did this story make you feel? Discuss in class. How would you support James if he moved to your school?  </a:t>
            </a:r>
          </a:p>
        </p:txBody>
      </p:sp>
      <p:pic>
        <p:nvPicPr>
          <p:cNvPr id="312" name="Stephen Fry reading Every Family Is Different by Maureen EppenOnline Media 8" descr="Stephen Fry reading Every Family Is Different by Maureen EppenOnline Media 8"/>
          <p:cNvPicPr>
            <a:picLocks noChangeAspect="0"/>
          </p:cNvPicPr>
          <p:nvPr>
            <a:videoFile xmlns:mc="http://schemas.openxmlformats.org/markup-compatibility/2006" r:link="rId5" mc:Ignorable="aiw"/>
          </p:nvPr>
        </p:nvPicPr>
        <p:blipFill>
          <a:blip r:embed="rId6">
            <a:extLst/>
          </a:blip>
          <a:stretch>
            <a:fillRect/>
          </a:stretch>
        </p:blipFill>
        <p:spPr>
          <a:xfrm>
            <a:off x="5127171" y="2307400"/>
            <a:ext cx="1655336" cy="935265"/>
          </a:xfrm>
          <a:prstGeom prst="rect">
            <a:avLst/>
          </a:prstGeom>
        </p:spPr>
      </p:pic>
      <p:pic>
        <p:nvPicPr>
          <p:cNvPr id="313" name="Story Time: The Blanket BearsOnline Media 13" descr="Story Time: The Blanket BearsOnline Media 13"/>
          <p:cNvPicPr>
            <a:picLocks noChangeAspect="0"/>
          </p:cNvPicPr>
          <p:nvPr>
            <a:videoFile xmlns:mc="http://schemas.openxmlformats.org/markup-compatibility/2006" r:link="rId7" mc:Ignorable="aiw"/>
          </p:nvPr>
        </p:nvPicPr>
        <p:blipFill>
          <a:blip r:embed="rId8">
            <a:extLst/>
          </a:blip>
          <a:stretch>
            <a:fillRect/>
          </a:stretch>
        </p:blipFill>
        <p:spPr>
          <a:xfrm>
            <a:off x="4844143" y="4563155"/>
            <a:ext cx="1543658" cy="872167"/>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1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13"/>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12"/>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1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12"/>
                </p:tgtEl>
              </p:cMediaNode>
            </p:video>
            <p:seq concurrent="1" prevAc="none" nextAc="seek">
              <p:cTn id="20" evtFilter="cancelBubble" nodeType="interactiveSeq" restart="whenNotActive" fill="hold">
                <p:stCondLst>
                  <p:cond delay="0" evt="onClick">
                    <p:tgtEl>
                      <p:spTgt spid="312"/>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12"/>
                                        </p:tgtEl>
                                      </p:cBhvr>
                                    </p:cmd>
                                  </p:childTnLst>
                                </p:cTn>
                              </p:par>
                            </p:childTnLst>
                          </p:cTn>
                        </p:par>
                      </p:childTnLst>
                    </p:cTn>
                  </p:par>
                </p:childTnLst>
              </p:cTn>
              <p:nextCondLst>
                <p:cond delay="0" evt="onClick">
                  <p:tgtEl>
                    <p:spTgt spid="312"/>
                  </p:tgtEl>
                </p:cond>
              </p:nextCondLst>
            </p:seq>
            <p:video fullScrn="0">
              <p:cMediaNode mute="0" showWhenStopped="1" numSld="1" vol="80000">
                <p:cTn id="25" fill="hold" display="0">
                  <p:stCondLst>
                    <p:cond delay="indefinite"/>
                  </p:stCondLst>
                </p:cTn>
                <p:tgtEl>
                  <p:spTgt spid="313"/>
                </p:tgtEl>
              </p:cMediaNode>
            </p:video>
            <p:seq concurrent="1" prevAc="none" nextAc="seek">
              <p:cTn id="26" evtFilter="cancelBubble" nodeType="interactiveSeq" restart="whenNotActive" fill="hold">
                <p:stCondLst>
                  <p:cond delay="0" evt="onClick">
                    <p:tgtEl>
                      <p:spTgt spid="313"/>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13"/>
                                        </p:tgtEl>
                                      </p:cBhvr>
                                    </p:cmd>
                                  </p:childTnLst>
                                </p:cTn>
                              </p:par>
                            </p:childTnLst>
                          </p:cTn>
                        </p:par>
                      </p:childTnLst>
                    </p:cTn>
                  </p:par>
                </p:childTnLst>
              </p:cTn>
              <p:nextCondLst>
                <p:cond delay="0" evt="onClick">
                  <p:tgtEl>
                    <p:spTgt spid="31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5"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6"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7" name="Rectangle 3"/>
          <p:cNvSpPr/>
          <p:nvPr/>
        </p:nvSpPr>
        <p:spPr>
          <a:xfrm>
            <a:off x="528742" y="2137472"/>
            <a:ext cx="4462358" cy="2151499"/>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8"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9" name="Rectangle 5"/>
          <p:cNvSpPr/>
          <p:nvPr/>
        </p:nvSpPr>
        <p:spPr>
          <a:xfrm>
            <a:off x="4991099" y="2151631"/>
            <a:ext cx="6941914"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0" name="Rectangle 6"/>
          <p:cNvSpPr/>
          <p:nvPr/>
        </p:nvSpPr>
        <p:spPr>
          <a:xfrm>
            <a:off x="7153275" y="4434356"/>
            <a:ext cx="4779739"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21" name="TextBox 7"/>
          <p:cNvSpPr txBox="1"/>
          <p:nvPr/>
        </p:nvSpPr>
        <p:spPr>
          <a:xfrm>
            <a:off x="819003" y="4675873"/>
            <a:ext cx="6044008" cy="14174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The Tracy Beaker Podcast </a:t>
            </a:r>
            <a:r>
              <a:t>is an audio adaptation of the popular books by Jacqueline Wilson. Why not listen as a class and discuss why the books are so popular. Does your library have any other books about children who don’t live with their parents?  </a:t>
            </a:r>
          </a:p>
        </p:txBody>
      </p:sp>
      <p:sp>
        <p:nvSpPr>
          <p:cNvPr id="322" name="TextBox 10"/>
          <p:cNvSpPr txBox="1"/>
          <p:nvPr/>
        </p:nvSpPr>
        <p:spPr>
          <a:xfrm>
            <a:off x="7367717" y="4602164"/>
            <a:ext cx="4350852"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Article 20 says that when a child is cared for away from their parents, their CULTURE, LANGUAGE AND RELIGION must still be respected. Discuss why this is important and look at what other rights connect to this. </a:t>
            </a:r>
          </a:p>
        </p:txBody>
      </p:sp>
      <p:sp>
        <p:nvSpPr>
          <p:cNvPr id="323" name="TextBox 11"/>
          <p:cNvSpPr txBox="1"/>
          <p:nvPr/>
        </p:nvSpPr>
        <p:spPr>
          <a:xfrm>
            <a:off x="5084446" y="2202188"/>
            <a:ext cx="4111807"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Sometimes children are separated from their parents because of conflict and require additional support. Learn about the amazing work of </a:t>
            </a:r>
            <a:r>
              <a:rPr u="sng">
                <a:solidFill>
                  <a:srgbClr val="0563C1"/>
                </a:solidFill>
                <a:uFill>
                  <a:solidFill>
                    <a:srgbClr val="0563C1"/>
                  </a:solidFill>
                </a:uFill>
                <a:hlinkClick r:id="rId3" invalidUrl="" action="" tgtFrame="" tooltip="" history="1" highlightClick="0" endSnd="0"/>
              </a:rPr>
              <a:t>UNICEF Blue Dot centres</a:t>
            </a:r>
            <a:r>
              <a:t>. Draw a picture or write about their work so other people can find out about the centres. Can you explain how the Blue Dot centres link to rights?  </a:t>
            </a:r>
            <a:r>
              <a:rPr sz="1800"/>
              <a:t> </a:t>
            </a:r>
          </a:p>
        </p:txBody>
      </p:sp>
      <p:sp>
        <p:nvSpPr>
          <p:cNvPr id="324" name="TextBox 12"/>
          <p:cNvSpPr txBox="1"/>
          <p:nvPr/>
        </p:nvSpPr>
        <p:spPr>
          <a:xfrm>
            <a:off x="714040" y="2264855"/>
            <a:ext cx="4091761"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Have you ever been away from your parents, carers or family, perhaps on a school trip or a sleepover with a friend? What did you miss the most? How did you keep in touch? Write some top tips for keeping in touch if people can’t be together.  </a:t>
            </a:r>
          </a:p>
        </p:txBody>
      </p:sp>
      <p:pic>
        <p:nvPicPr>
          <p:cNvPr id="325" name="Hugh Jackman and Yulia at a Blue Dot centre I UNICEFOnline Media 8" descr="Hugh Jackman and Yulia at a Blue Dot centre I UNICEFOnline Media 8"/>
          <p:cNvPicPr>
            <a:picLocks noChangeAspect="0"/>
          </p:cNvPicPr>
          <p:nvPr>
            <a:videoFile xmlns:mc="http://schemas.openxmlformats.org/markup-compatibility/2006" r:link="rId4" mc:Ignorable="aiw"/>
          </p:nvPr>
        </p:nvPicPr>
        <p:blipFill>
          <a:blip r:embed="rId5">
            <a:extLst/>
          </a:blip>
          <a:stretch>
            <a:fillRect/>
          </a:stretch>
        </p:blipFill>
        <p:spPr>
          <a:xfrm>
            <a:off x="9241972" y="2294588"/>
            <a:ext cx="2540001" cy="14351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25"/>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25"/>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25"/>
                </p:tgtEl>
              </p:cMediaNode>
            </p:video>
            <p:seq concurrent="1" prevAc="none" nextAc="seek">
              <p:cTn id="12" evtFilter="cancelBubble" nodeType="interactiveSeq" restart="whenNotActive" fill="hold">
                <p:stCondLst>
                  <p:cond delay="0" evt="onClick">
                    <p:tgtEl>
                      <p:spTgt spid="325"/>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25"/>
                                        </p:tgtEl>
                                      </p:cBhvr>
                                    </p:cmd>
                                  </p:childTnLst>
                                </p:cTn>
                              </p:par>
                            </p:childTnLst>
                          </p:cTn>
                        </p:par>
                      </p:childTnLst>
                    </p:cTn>
                  </p:par>
                </p:childTnLst>
              </p:cTn>
              <p:nextCondLst>
                <p:cond delay="0" evt="onClick">
                  <p:tgtEl>
                    <p:spTgt spid="32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7"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32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9" name="Rectangle 3"/>
          <p:cNvSpPr/>
          <p:nvPr/>
        </p:nvSpPr>
        <p:spPr>
          <a:xfrm>
            <a:off x="528740" y="2137472"/>
            <a:ext cx="6979503" cy="2151499"/>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30"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31" name="Rectangle 5"/>
          <p:cNvSpPr/>
          <p:nvPr/>
        </p:nvSpPr>
        <p:spPr>
          <a:xfrm>
            <a:off x="7508243" y="2137472"/>
            <a:ext cx="4424772"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2" name="Rectangle 6"/>
          <p:cNvSpPr/>
          <p:nvPr/>
        </p:nvSpPr>
        <p:spPr>
          <a:xfrm>
            <a:off x="7153275" y="4434356"/>
            <a:ext cx="4779739"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33" name="TextBox 7"/>
          <p:cNvSpPr txBox="1"/>
          <p:nvPr/>
        </p:nvSpPr>
        <p:spPr>
          <a:xfrm>
            <a:off x="7363312" y="4794013"/>
            <a:ext cx="4476937" cy="11507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Imagine you are soon to see a parent who you have been separated from for a long time. Write a diary entry to express how you might be feeling.  </a:t>
            </a:r>
          </a:p>
        </p:txBody>
      </p:sp>
      <p:sp>
        <p:nvSpPr>
          <p:cNvPr id="334" name="TextBox 10"/>
          <p:cNvSpPr txBox="1"/>
          <p:nvPr/>
        </p:nvSpPr>
        <p:spPr>
          <a:xfrm>
            <a:off x="818708" y="2233091"/>
            <a:ext cx="6533093" cy="9488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500">
                <a:solidFill>
                  <a:srgbClr val="FFFFFF"/>
                </a:solidFill>
                <a:latin typeface="Arial"/>
                <a:ea typeface="Arial"/>
                <a:cs typeface="Arial"/>
                <a:sym typeface="Arial"/>
              </a:defRPr>
            </a:lvl1pPr>
          </a:lstStyle>
          <a:p>
            <a:pPr/>
            <a:r>
              <a:t>Imagine you had to interview some adults for the role of foster carers or adoptive parents. What sort of questions would you want to ask them and what answers would you hope to hear? Discuss this in groups then compare your ideas with others.   </a:t>
            </a:r>
          </a:p>
        </p:txBody>
      </p:sp>
      <p:sp>
        <p:nvSpPr>
          <p:cNvPr id="335" name="TextBox 11"/>
          <p:cNvSpPr txBox="1"/>
          <p:nvPr/>
        </p:nvSpPr>
        <p:spPr>
          <a:xfrm>
            <a:off x="7740208" y="2299560"/>
            <a:ext cx="4063578"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Find out more about the care system, including fostering and adoption, by reading this </a:t>
            </a:r>
            <a:r>
              <a:rPr u="sng">
                <a:solidFill>
                  <a:srgbClr val="0563C1"/>
                </a:solidFill>
                <a:uFill>
                  <a:solidFill>
                    <a:srgbClr val="0563C1"/>
                  </a:solidFill>
                </a:uFill>
                <a:hlinkClick r:id="rId2" invalidUrl="" action="" tgtFrame="" tooltip="" history="1" highlightClick="0" endSnd="0"/>
              </a:rPr>
              <a:t>BBC Newsround article</a:t>
            </a:r>
            <a:r>
              <a:t>. Find out more about someone who has been fostered or adopted and write a fact file about them.   </a:t>
            </a:r>
          </a:p>
        </p:txBody>
      </p:sp>
      <p:sp>
        <p:nvSpPr>
          <p:cNvPr id="336" name="TextBox 12"/>
          <p:cNvSpPr txBox="1"/>
          <p:nvPr/>
        </p:nvSpPr>
        <p:spPr>
          <a:xfrm>
            <a:off x="738778" y="4650490"/>
            <a:ext cx="6204459"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Article 21 says that adoption must be safe and that children’s best interests must be a priority. It also says that children should only be adopted outside of their country if they cannot be placed with a family in their own country. Why do you think it is important to try and keep children in their own country if possible? What other rights might this link to? </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8"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39"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40" name="Rectangle 3"/>
          <p:cNvSpPr/>
          <p:nvPr/>
        </p:nvSpPr>
        <p:spPr>
          <a:xfrm>
            <a:off x="528740" y="2137472"/>
            <a:ext cx="4195660"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41" name="Rectangle 4"/>
          <p:cNvSpPr/>
          <p:nvPr/>
        </p:nvSpPr>
        <p:spPr>
          <a:xfrm>
            <a:off x="528740" y="4434356"/>
            <a:ext cx="6119710"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42" name="Rectangle 5"/>
          <p:cNvSpPr/>
          <p:nvPr/>
        </p:nvSpPr>
        <p:spPr>
          <a:xfrm>
            <a:off x="4724400" y="2137472"/>
            <a:ext cx="7198060" cy="2151499"/>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3" name="Rectangle 6"/>
          <p:cNvSpPr/>
          <p:nvPr/>
        </p:nvSpPr>
        <p:spPr>
          <a:xfrm>
            <a:off x="6648450" y="4434356"/>
            <a:ext cx="5284564"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4" name="TextBox 7"/>
          <p:cNvSpPr txBox="1"/>
          <p:nvPr/>
        </p:nvSpPr>
        <p:spPr>
          <a:xfrm>
            <a:off x="696088" y="2302033"/>
            <a:ext cx="3860963"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030303"/>
                </a:solidFill>
                <a:latin typeface="Arial"/>
                <a:ea typeface="Arial"/>
                <a:cs typeface="Arial"/>
                <a:sym typeface="Arial"/>
              </a:defRPr>
            </a:lvl1pPr>
          </a:lstStyle>
          <a:p>
            <a:pPr/>
            <a:r>
              <a:t>Read the text of Articles 9, 20, 21 and 25 – select five words or phrases which really stand out to you. Compare your list with others in your group then discuss how these four articles are connected. </a:t>
            </a:r>
          </a:p>
        </p:txBody>
      </p:sp>
      <p:sp>
        <p:nvSpPr>
          <p:cNvPr id="345" name="TextBox 8"/>
          <p:cNvSpPr txBox="1"/>
          <p:nvPr/>
        </p:nvSpPr>
        <p:spPr>
          <a:xfrm>
            <a:off x="696089" y="4541029"/>
            <a:ext cx="5678362"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All children have the right to be cared for and kept safe. Some children need alternative care arrangements. </a:t>
            </a:r>
            <a:r>
              <a:rPr u="sng">
                <a:solidFill>
                  <a:srgbClr val="0563C1"/>
                </a:solidFill>
                <a:uFill>
                  <a:solidFill>
                    <a:srgbClr val="0563C1"/>
                  </a:solidFill>
                </a:uFill>
                <a:hlinkClick r:id="rId2" invalidUrl="" action="" tgtFrame="" tooltip="" history="1" highlightClick="0" endSnd="0"/>
              </a:rPr>
              <a:t>Watch this film</a:t>
            </a:r>
            <a:r>
              <a:t> from Barnardo's and listen to Abi’s diary as she explains how she felt moving into a new foster care home. How did this story make you feel? Talk about it in your class. Create a list of the qualities needed by foster carers.  </a:t>
            </a:r>
          </a:p>
        </p:txBody>
      </p:sp>
      <p:sp>
        <p:nvSpPr>
          <p:cNvPr id="346" name="TextBox 10"/>
          <p:cNvSpPr txBox="1"/>
          <p:nvPr/>
        </p:nvSpPr>
        <p:spPr>
          <a:xfrm>
            <a:off x="4891747" y="2425144"/>
            <a:ext cx="6767267" cy="999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The Tracy Beaker Podcast </a:t>
            </a:r>
            <a:r>
              <a:t>is an audio adaptation of the popular books by Jacqueline Wilson. Why not listen as a class and discuss why you think the books are so popular. Does your library have any other books where children are cared for by people who aren’t their birth parents?  </a:t>
            </a:r>
          </a:p>
        </p:txBody>
      </p:sp>
      <p:sp>
        <p:nvSpPr>
          <p:cNvPr id="347" name="TextBox 11"/>
          <p:cNvSpPr txBox="1"/>
          <p:nvPr/>
        </p:nvSpPr>
        <p:spPr>
          <a:xfrm>
            <a:off x="6984171" y="4643923"/>
            <a:ext cx="4689826"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Article 20 says that when a child is cared for away from their parents, their CULTURE, LANGUAGE AND RELIGION must still be respected. Discuss why this is important and look at what other rights connect to this.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50"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51" name="Rectangle 3"/>
          <p:cNvSpPr/>
          <p:nvPr/>
        </p:nvSpPr>
        <p:spPr>
          <a:xfrm>
            <a:off x="528740" y="2137472"/>
            <a:ext cx="5458405" cy="2151499"/>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52" name="Rectangle 4"/>
          <p:cNvSpPr/>
          <p:nvPr/>
        </p:nvSpPr>
        <p:spPr>
          <a:xfrm>
            <a:off x="528739" y="4434356"/>
            <a:ext cx="73046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53" name="Rectangle 5"/>
          <p:cNvSpPr/>
          <p:nvPr/>
        </p:nvSpPr>
        <p:spPr>
          <a:xfrm>
            <a:off x="5987143" y="2137472"/>
            <a:ext cx="5945873"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54" name="Rectangle 6"/>
          <p:cNvSpPr/>
          <p:nvPr/>
        </p:nvSpPr>
        <p:spPr>
          <a:xfrm>
            <a:off x="7833407" y="4434356"/>
            <a:ext cx="4099607"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55" name="TextBox 8"/>
          <p:cNvSpPr txBox="1"/>
          <p:nvPr/>
        </p:nvSpPr>
        <p:spPr>
          <a:xfrm>
            <a:off x="6095648" y="2234073"/>
            <a:ext cx="4045132"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Learn about the amazing work of </a:t>
            </a:r>
            <a:r>
              <a:rPr u="sng">
                <a:solidFill>
                  <a:srgbClr val="0563C1"/>
                </a:solidFill>
                <a:uFill>
                  <a:solidFill>
                    <a:srgbClr val="0563C1"/>
                  </a:solidFill>
                </a:uFill>
                <a:hlinkClick r:id="rId2" invalidUrl="" action="" tgtFrame="" tooltip="" history="1" highlightClick="0" endSnd="0"/>
              </a:rPr>
              <a:t>UNICEF Blue Dot</a:t>
            </a:r>
            <a:r>
              <a:t> centres which provide a safe space for families and children on the move in emergencies. One of their roles is to look out for children who arrive alone so that they can protect them. Can you explain how the Blue Dot centres link to rights? </a:t>
            </a:r>
          </a:p>
        </p:txBody>
      </p:sp>
      <p:sp>
        <p:nvSpPr>
          <p:cNvPr id="356" name="TextBox 9"/>
          <p:cNvSpPr txBox="1"/>
          <p:nvPr/>
        </p:nvSpPr>
        <p:spPr>
          <a:xfrm>
            <a:off x="800111" y="4530959"/>
            <a:ext cx="6874752"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Imagine a new pupil is arriving in your school who has been separated from their parents. They do not know the local area and may be feeling anxious and worried. Put together a ‘Welcome pack’ of information detailing what there is to do in your local area, include practical details such as transport arrangements or information on support, groups or social activities they can join. </a:t>
            </a:r>
          </a:p>
        </p:txBody>
      </p:sp>
      <p:sp>
        <p:nvSpPr>
          <p:cNvPr id="357" name="TextBox 10"/>
          <p:cNvSpPr txBox="1"/>
          <p:nvPr/>
        </p:nvSpPr>
        <p:spPr>
          <a:xfrm>
            <a:off x="574459" y="2234073"/>
            <a:ext cx="3556927"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Watch this CNN </a:t>
            </a:r>
            <a:r>
              <a:t>report about young people who have been separated from their parents due to the conflict in Ukraine. Try to link the different parts of the story with their rights. </a:t>
            </a:r>
          </a:p>
        </p:txBody>
      </p:sp>
      <p:sp>
        <p:nvSpPr>
          <p:cNvPr id="358" name="TextBox 12"/>
          <p:cNvSpPr txBox="1"/>
          <p:nvPr/>
        </p:nvSpPr>
        <p:spPr>
          <a:xfrm>
            <a:off x="8104777" y="4626414"/>
            <a:ext cx="3556865" cy="11647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500">
                <a:latin typeface="Arial"/>
                <a:ea typeface="Arial"/>
                <a:cs typeface="Arial"/>
                <a:sym typeface="Arial"/>
              </a:defRPr>
            </a:pPr>
            <a:r>
              <a:rPr u="sng">
                <a:solidFill>
                  <a:srgbClr val="0563C1"/>
                </a:solidFill>
                <a:uFill>
                  <a:solidFill>
                    <a:srgbClr val="0563C1"/>
                  </a:solidFill>
                </a:uFill>
                <a:hlinkClick r:id="rId4" invalidUrl="" action="" tgtFrame="" tooltip="" history="1" highlightClick="0" endSnd="0"/>
              </a:rPr>
              <a:t>Read the Refugee Council’s facts </a:t>
            </a:r>
            <a:r>
              <a:t>about unaccompanied refugees. Does anything surprise you? What support do you think unaccompanied refugee children will need? </a:t>
            </a:r>
          </a:p>
        </p:txBody>
      </p:sp>
      <p:pic>
        <p:nvPicPr>
          <p:cNvPr id="359" name="'I try to not cry': Teen refugee copes with leaving parents in UkraineOnline Media 7" descr="'I try to not cry': Teen refugee copes with leaving parents in UkraineOnline Media 7"/>
          <p:cNvPicPr>
            <a:picLocks noChangeAspect="0"/>
          </p:cNvPicPr>
          <p:nvPr>
            <a:videoFile xmlns:mc="http://schemas.openxmlformats.org/markup-compatibility/2006" r:link="rId5" mc:Ignorable="aiw"/>
          </p:nvPr>
        </p:nvPicPr>
        <p:blipFill>
          <a:blip r:embed="rId6">
            <a:extLst/>
          </a:blip>
          <a:stretch>
            <a:fillRect/>
          </a:stretch>
        </p:blipFill>
        <p:spPr>
          <a:xfrm>
            <a:off x="4191958" y="2286318"/>
            <a:ext cx="1732403" cy="978808"/>
          </a:xfrm>
          <a:prstGeom prst="rect">
            <a:avLst/>
          </a:prstGeom>
        </p:spPr>
      </p:pic>
      <p:pic>
        <p:nvPicPr>
          <p:cNvPr id="360" name="Blue Dot Centres are helping children and families on the moveOnline Media 11" descr="Blue Dot Centres are helping children and families on the moveOnline Media 11"/>
          <p:cNvPicPr>
            <a:picLocks noChangeAspect="0"/>
          </p:cNvPicPr>
          <p:nvPr>
            <a:videoFile xmlns:mc="http://schemas.openxmlformats.org/markup-compatibility/2006" r:link="rId7" mc:Ignorable="aiw"/>
          </p:nvPr>
        </p:nvPicPr>
        <p:blipFill>
          <a:blip r:embed="rId8">
            <a:extLst/>
          </a:blip>
          <a:stretch>
            <a:fillRect/>
          </a:stretch>
        </p:blipFill>
        <p:spPr>
          <a:xfrm>
            <a:off x="10198844" y="2297583"/>
            <a:ext cx="1548693" cy="875013"/>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59"/>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60"/>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59"/>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60"/>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59"/>
                </p:tgtEl>
              </p:cMediaNode>
            </p:video>
            <p:seq concurrent="1" prevAc="none" nextAc="seek">
              <p:cTn id="20" evtFilter="cancelBubble" nodeType="interactiveSeq" restart="whenNotActive" fill="hold">
                <p:stCondLst>
                  <p:cond delay="0" evt="onClick">
                    <p:tgtEl>
                      <p:spTgt spid="359"/>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59"/>
                                        </p:tgtEl>
                                      </p:cBhvr>
                                    </p:cmd>
                                  </p:childTnLst>
                                </p:cTn>
                              </p:par>
                            </p:childTnLst>
                          </p:cTn>
                        </p:par>
                      </p:childTnLst>
                    </p:cTn>
                  </p:par>
                </p:childTnLst>
              </p:cTn>
              <p:nextCondLst>
                <p:cond delay="0" evt="onClick">
                  <p:tgtEl>
                    <p:spTgt spid="359"/>
                  </p:tgtEl>
                </p:cond>
              </p:nextCondLst>
            </p:seq>
            <p:video fullScrn="0">
              <p:cMediaNode mute="0" showWhenStopped="1" numSld="1" vol="80000">
                <p:cTn id="25" fill="hold" display="0">
                  <p:stCondLst>
                    <p:cond delay="indefinite"/>
                  </p:stCondLst>
                </p:cTn>
                <p:tgtEl>
                  <p:spTgt spid="360"/>
                </p:tgtEl>
              </p:cMediaNode>
            </p:video>
            <p:seq concurrent="1" prevAc="none" nextAc="seek">
              <p:cTn id="26" evtFilter="cancelBubble" nodeType="interactiveSeq" restart="whenNotActive" fill="hold">
                <p:stCondLst>
                  <p:cond delay="0" evt="onClick">
                    <p:tgtEl>
                      <p:spTgt spid="360"/>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60"/>
                                        </p:tgtEl>
                                      </p:cBhvr>
                                    </p:cmd>
                                  </p:childTnLst>
                                </p:cTn>
                              </p:par>
                            </p:childTnLst>
                          </p:cTn>
                        </p:par>
                      </p:childTnLst>
                    </p:cTn>
                  </p:par>
                </p:childTnLst>
              </p:cTn>
              <p:nextCondLst>
                <p:cond delay="0" evt="onClick">
                  <p:tgtEl>
                    <p:spTgt spid="36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 Placeholder 1"/>
          <p:cNvSpPr txBox="1"/>
          <p:nvPr>
            <p:ph type="body" sz="quarter" idx="1"/>
          </p:nvPr>
        </p:nvSpPr>
        <p:spPr>
          <a:xfrm>
            <a:off x="528741" y="552685"/>
            <a:ext cx="79294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36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64" name="Rectangle 3"/>
          <p:cNvSpPr/>
          <p:nvPr/>
        </p:nvSpPr>
        <p:spPr>
          <a:xfrm>
            <a:off x="528740" y="2137472"/>
            <a:ext cx="4995760"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5" name="Rectangle 4"/>
          <p:cNvSpPr/>
          <p:nvPr/>
        </p:nvSpPr>
        <p:spPr>
          <a:xfrm>
            <a:off x="528742" y="4434356"/>
            <a:ext cx="6786458"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66" name="Rectangle 5"/>
          <p:cNvSpPr/>
          <p:nvPr/>
        </p:nvSpPr>
        <p:spPr>
          <a:xfrm>
            <a:off x="5524500" y="2137472"/>
            <a:ext cx="6408515" cy="2151499"/>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67" name="Rectangle 6"/>
          <p:cNvSpPr/>
          <p:nvPr/>
        </p:nvSpPr>
        <p:spPr>
          <a:xfrm>
            <a:off x="7315200" y="4434356"/>
            <a:ext cx="4617814"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68" name="TextBox 7"/>
          <p:cNvSpPr txBox="1"/>
          <p:nvPr/>
        </p:nvSpPr>
        <p:spPr>
          <a:xfrm>
            <a:off x="844838" y="2388411"/>
            <a:ext cx="4363565" cy="999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Imagine you are soon to see a parent who you have been separated from for a long time. Write a diary entry to express how you might be feeling. </a:t>
            </a:r>
          </a:p>
        </p:txBody>
      </p:sp>
      <p:sp>
        <p:nvSpPr>
          <p:cNvPr id="369" name="TextBox 8"/>
          <p:cNvSpPr txBox="1"/>
          <p:nvPr/>
        </p:nvSpPr>
        <p:spPr>
          <a:xfrm>
            <a:off x="1069907" y="4786555"/>
            <a:ext cx="6037648"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Foster carers do a very important job. </a:t>
            </a:r>
            <a:r>
              <a:rPr u="sng">
                <a:solidFill>
                  <a:srgbClr val="0563C1"/>
                </a:solidFill>
                <a:uFill>
                  <a:solidFill>
                    <a:srgbClr val="0563C1"/>
                  </a:solidFill>
                </a:uFill>
                <a:hlinkClick r:id="rId2" invalidUrl="" action="" tgtFrame="" tooltip="" history="1" highlightClick="0" endSnd="0"/>
              </a:rPr>
              <a:t>Read about some foster carers </a:t>
            </a:r>
            <a:r>
              <a:t>and then write a piece encouraging people to consider becoming a foster carer. Try to mention some rights.  </a:t>
            </a:r>
          </a:p>
        </p:txBody>
      </p:sp>
      <p:sp>
        <p:nvSpPr>
          <p:cNvPr id="370" name="TextBox 10"/>
          <p:cNvSpPr txBox="1"/>
          <p:nvPr/>
        </p:nvSpPr>
        <p:spPr>
          <a:xfrm>
            <a:off x="5798298" y="2190375"/>
            <a:ext cx="3230972"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Discuss reasons why children might not be able to live with their parents. </a:t>
            </a:r>
            <a:r>
              <a:rPr u="sng">
                <a:solidFill>
                  <a:srgbClr val="0563C1"/>
                </a:solidFill>
                <a:uFill>
                  <a:solidFill>
                    <a:srgbClr val="0563C1"/>
                  </a:solidFill>
                </a:uFill>
                <a:hlinkClick r:id="rId3" invalidUrl="" action="" tgtFrame="" tooltip="" history="1" highlightClick="0" endSnd="0"/>
              </a:rPr>
              <a:t>Watch this video </a:t>
            </a:r>
            <a:r>
              <a:t>about children who are separated from their parents. Why do you think it is important for young people to speak out about their experiences?   </a:t>
            </a:r>
          </a:p>
        </p:txBody>
      </p:sp>
      <p:sp>
        <p:nvSpPr>
          <p:cNvPr id="371" name="TextBox 12"/>
          <p:cNvSpPr txBox="1"/>
          <p:nvPr/>
        </p:nvSpPr>
        <p:spPr>
          <a:xfrm>
            <a:off x="7684769" y="4539534"/>
            <a:ext cx="3878673"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Find out about the history of </a:t>
            </a:r>
            <a:r>
              <a:rPr u="sng">
                <a:solidFill>
                  <a:srgbClr val="0563C1"/>
                </a:solidFill>
                <a:uFill>
                  <a:solidFill>
                    <a:srgbClr val="0563C1"/>
                  </a:solidFill>
                </a:uFill>
                <a:hlinkClick r:id="rId4" invalidUrl="" action="" tgtFrame="" tooltip="" history="1" highlightClick="0" endSnd="0"/>
              </a:rPr>
              <a:t>The Foundling Museum</a:t>
            </a:r>
            <a:r>
              <a:t> in London Think about how children who can’t live with their parents have been supported throughout history and how this has changed over time.   </a:t>
            </a:r>
          </a:p>
        </p:txBody>
      </p:sp>
      <p:pic>
        <p:nvPicPr>
          <p:cNvPr id="372" name="Keeping Families Together. 30 Years of UNCRC - Article 9Online Media 13" descr="Keeping Families Together. 30 Years of UNCRC - Article 9Online Media 13"/>
          <p:cNvPicPr>
            <a:picLocks noChangeAspect="0"/>
          </p:cNvPicPr>
          <p:nvPr>
            <a:videoFile xmlns:mc="http://schemas.openxmlformats.org/markup-compatibility/2006" r:link="rId5" mc:Ignorable="aiw"/>
          </p:nvPr>
        </p:nvPicPr>
        <p:blipFill>
          <a:blip r:embed="rId6">
            <a:extLst/>
          </a:blip>
          <a:stretch>
            <a:fillRect/>
          </a:stretch>
        </p:blipFill>
        <p:spPr>
          <a:xfrm>
            <a:off x="9240997" y="2360398"/>
            <a:ext cx="2368166" cy="1334178"/>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7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7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72"/>
                </p:tgtEl>
              </p:cMediaNode>
            </p:video>
            <p:seq concurrent="1" prevAc="none" nextAc="seek">
              <p:cTn id="12" evtFilter="cancelBubble" nodeType="interactiveSeq" restart="whenNotActive" fill="hold">
                <p:stCondLst>
                  <p:cond delay="0" evt="onClick">
                    <p:tgtEl>
                      <p:spTgt spid="37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72"/>
                                        </p:tgtEl>
                                      </p:cBhvr>
                                    </p:cmd>
                                  </p:childTnLst>
                                </p:cTn>
                              </p:par>
                            </p:childTnLst>
                          </p:cTn>
                        </p:par>
                      </p:childTnLst>
                    </p:cTn>
                  </p:par>
                </p:childTnLst>
              </p:cTn>
              <p:nextCondLst>
                <p:cond delay="0" evt="onClick">
                  <p:tgtEl>
                    <p:spTgt spid="37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4" name="Text Placeholder 1"/>
          <p:cNvSpPr txBox="1"/>
          <p:nvPr>
            <p:ph type="body" sz="quarter" idx="1"/>
          </p:nvPr>
        </p:nvSpPr>
        <p:spPr>
          <a:xfrm>
            <a:off x="6536001" y="663684"/>
            <a:ext cx="3379524" cy="588606"/>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75" name="Text Placeholder 2"/>
          <p:cNvSpPr/>
          <p:nvPr>
            <p:ph type="body" idx="21"/>
          </p:nvPr>
        </p:nvSpPr>
        <p:spPr>
          <a:xfrm>
            <a:off x="6535895" y="1526397"/>
            <a:ext cx="5305426" cy="705905"/>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1800">
                <a:latin typeface="Arial"/>
                <a:ea typeface="Arial"/>
                <a:cs typeface="Arial"/>
                <a:sym typeface="Arial"/>
              </a:defRPr>
            </a:lvl1pPr>
          </a:lstStyle>
          <a:p>
            <a:pPr/>
            <a:r>
              <a:t>Take some time and space to have a think….</a:t>
            </a:r>
          </a:p>
        </p:txBody>
      </p:sp>
      <p:sp>
        <p:nvSpPr>
          <p:cNvPr id="376" name="Text Placeholder 5"/>
          <p:cNvSpPr/>
          <p:nvPr>
            <p:ph type="body" idx="24"/>
          </p:nvPr>
        </p:nvSpPr>
        <p:spPr>
          <a:xfrm>
            <a:off x="6535895" y="2059107"/>
            <a:ext cx="5437031" cy="3743324"/>
          </a:xfrm>
          <a:prstGeom prst="rect">
            <a:avLst/>
          </a:prstGeom>
          <a:extLst>
            <a:ext uri="{C572A759-6A51-4108-AA02-DFA0A04FC94B}">
              <ma14:wrappingTextBoxFlag xmlns:ma14="http://schemas.microsoft.com/office/mac/drawingml/2011/main" val="1"/>
            </a:ext>
          </a:extLst>
        </p:spPr>
        <p:txBody>
          <a:bodyPr/>
          <a:lstStyle/>
          <a:p>
            <a:pPr marL="342900" indent="-342900">
              <a:lnSpc>
                <a:spcPct val="107000"/>
              </a:lnSpc>
              <a:buFont typeface="Symbol"/>
              <a:buChar char="·"/>
              <a:defRPr>
                <a:latin typeface="Arial"/>
                <a:ea typeface="Arial"/>
                <a:cs typeface="Arial"/>
                <a:sym typeface="Arial"/>
              </a:defRPr>
            </a:pPr>
            <a:r>
              <a:t>Who shows you that they care about you?</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What feelings do you have when you know you are cared for?</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How do you show care to other people in your life?</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Why does care matter?</a:t>
            </a:r>
            <a:endParaRPr>
              <a:latin typeface="+mn-lt"/>
              <a:ea typeface="+mn-ea"/>
              <a:cs typeface="+mn-cs"/>
              <a:sym typeface="Calibri"/>
            </a:endParaRPr>
          </a:p>
          <a:p>
            <a:pPr marL="342900" indent="-342900">
              <a:lnSpc>
                <a:spcPct val="107000"/>
              </a:lnSpc>
              <a:buFont typeface="Symbol"/>
              <a:buChar char="·"/>
              <a:defRPr>
                <a:latin typeface="Arial"/>
                <a:ea typeface="Arial"/>
                <a:cs typeface="Arial"/>
                <a:sym typeface="Arial"/>
              </a:defRPr>
            </a:pPr>
            <a:r>
              <a:t>Can you show your appreciation to those who care for you?</a:t>
            </a:r>
          </a:p>
          <a:p>
            <a:pPr marL="0" indent="0">
              <a:buSzTx/>
              <a:buNone/>
              <a:defRPr>
                <a:latin typeface="Arial"/>
                <a:ea typeface="Arial"/>
                <a:cs typeface="Arial"/>
                <a:sym typeface="Arial"/>
              </a:defRPr>
            </a:pPr>
            <a:r>
              <a:t>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Text Placeholder 2"/>
          <p:cNvSpPr txBox="1"/>
          <p:nvPr>
            <p:ph type="body" sz="quarter" idx="1"/>
          </p:nvPr>
        </p:nvSpPr>
        <p:spPr>
          <a:xfrm>
            <a:off x="528741" y="594238"/>
            <a:ext cx="3033609" cy="588606"/>
          </a:xfrm>
          <a:prstGeom prst="rect">
            <a:avLst/>
          </a:prstGeom>
        </p:spPr>
        <p:txBody>
          <a:bodyPr/>
          <a:lstStyle>
            <a:lvl1pPr>
              <a:defRPr b="0" sz="3200">
                <a:latin typeface="Arial Black"/>
                <a:ea typeface="Arial Black"/>
                <a:cs typeface="Arial Black"/>
                <a:sym typeface="Arial Black"/>
              </a:defRPr>
            </a:lvl1pPr>
          </a:lstStyle>
          <a:p>
            <a:pPr/>
            <a:r>
              <a:t>MORE INFO</a:t>
            </a:r>
          </a:p>
        </p:txBody>
      </p:sp>
      <p:sp>
        <p:nvSpPr>
          <p:cNvPr id="381" name="Text Placeholder 3"/>
          <p:cNvSpPr/>
          <p:nvPr>
            <p:ph type="body" idx="22"/>
          </p:nvPr>
        </p:nvSpPr>
        <p:spPr>
          <a:prstGeom prst="rect">
            <a:avLst/>
          </a:prstGeom>
          <a:extLst>
            <a:ext uri="{C572A759-6A51-4108-AA02-DFA0A04FC94B}">
              <ma14:wrappingTextBoxFlag xmlns:ma14="http://schemas.microsoft.com/office/mac/drawingml/2011/main" val="1"/>
            </a:ext>
          </a:extLst>
        </p:spPr>
        <p:txBody>
          <a:bodyPr/>
          <a:lstStyle>
            <a:lvl1pPr defTabSz="548640">
              <a:spcBef>
                <a:spcPts val="600"/>
              </a:spcBef>
              <a:defRPr b="0" sz="1440">
                <a:latin typeface="Arial Black"/>
                <a:ea typeface="Arial Black"/>
                <a:cs typeface="Arial Black"/>
                <a:sym typeface="Arial Black"/>
              </a:defRPr>
            </a:lvl1pPr>
          </a:lstStyle>
          <a:p>
            <a:pPr/>
            <a:r>
              <a:t>RRSA WEBSITE</a:t>
            </a:r>
          </a:p>
        </p:txBody>
      </p:sp>
      <p:sp>
        <p:nvSpPr>
          <p:cNvPr id="382" name="Text Placeholder 5"/>
          <p:cNvSpPr/>
          <p:nvPr>
            <p:ph type="body" idx="21"/>
          </p:nvPr>
        </p:nvSpPr>
        <p:spPr>
          <a:xfrm>
            <a:off x="6586401" y="2071688"/>
            <a:ext cx="5305426" cy="1262063"/>
          </a:xfrm>
          <a:prstGeom prst="rect">
            <a:avLst/>
          </a:prstGeom>
          <a:extLst>
            <a:ext uri="{C572A759-6A51-4108-AA02-DFA0A04FC94B}">
              <ma14:wrappingTextBoxFlag xmlns:ma14="http://schemas.microsoft.com/office/mac/drawingml/2011/main" val="1"/>
            </a:ext>
          </a:extLst>
        </p:spPr>
        <p:txBody>
          <a:bodyPr/>
          <a:lstStyle>
            <a:lvl1pPr>
              <a:defRPr>
                <a:latin typeface="Arial"/>
                <a:ea typeface="Arial"/>
                <a:cs typeface="Arial"/>
                <a:sym typeface="Arial"/>
              </a:defRPr>
            </a:lvl1pPr>
          </a:lstStyle>
          <a:p>
            <a:pPr/>
            <a:r>
              <a:t>For more information or to download previous Article of the Week packs please visit the RRSA website by clicking on the link below.</a:t>
            </a:r>
          </a:p>
        </p:txBody>
      </p:sp>
      <p:pic>
        <p:nvPicPr>
          <p:cNvPr id="383" name="Picture 7" descr="Picture 7"/>
          <p:cNvPicPr>
            <a:picLocks noChangeAspect="1"/>
          </p:cNvPicPr>
          <p:nvPr/>
        </p:nvPicPr>
        <p:blipFill>
          <a:blip r:embed="rId2">
            <a:extLst/>
          </a:blip>
          <a:stretch>
            <a:fillRect/>
          </a:stretch>
        </p:blipFill>
        <p:spPr>
          <a:xfrm>
            <a:off x="1009681" y="2762249"/>
            <a:ext cx="3762341" cy="2228851"/>
          </a:xfrm>
          <a:prstGeom prst="rect">
            <a:avLst/>
          </a:prstGeom>
          <a:ln w="12700">
            <a:miter lim="400000"/>
          </a:ln>
        </p:spPr>
      </p:pic>
      <p:grpSp>
        <p:nvGrpSpPr>
          <p:cNvPr id="386" name="Rectangle 9"/>
          <p:cNvGrpSpPr/>
          <p:nvPr/>
        </p:nvGrpSpPr>
        <p:grpSpPr>
          <a:xfrm>
            <a:off x="6586401" y="3524251"/>
            <a:ext cx="2205174" cy="619126"/>
            <a:chOff x="0" y="0"/>
            <a:chExt cx="2205173" cy="619125"/>
          </a:xfrm>
        </p:grpSpPr>
        <p:sp>
          <p:nvSpPr>
            <p:cNvPr id="384" name="Rectangle"/>
            <p:cNvSpPr/>
            <p:nvPr/>
          </p:nvSpPr>
          <p:spPr>
            <a:xfrm>
              <a:off x="0" y="0"/>
              <a:ext cx="2205174" cy="619125"/>
            </a:xfrm>
            <a:prstGeom prst="rect">
              <a:avLst/>
            </a:prstGeom>
            <a:solidFill>
              <a:srgbClr val="FFFF00"/>
            </a:solidFill>
            <a:ln w="12700" cap="flat">
              <a:solidFill>
                <a:srgbClr val="42719B"/>
              </a:solidFill>
              <a:prstDash val="solid"/>
              <a:miter lim="800000"/>
            </a:ln>
            <a:effectLst/>
          </p:spPr>
          <p:txBody>
            <a:bodyPr wrap="square" lIns="45719" tIns="45719" rIns="45719" bIns="45719" numCol="1" anchor="ctr">
              <a:noAutofit/>
            </a:bodyPr>
            <a:lstStyle/>
            <a:p>
              <a:pPr algn="ctr">
                <a:defRPr sz="2000">
                  <a:latin typeface="Arial Black"/>
                  <a:ea typeface="Arial Black"/>
                  <a:cs typeface="Arial Black"/>
                  <a:sym typeface="Arial Black"/>
                </a:defRPr>
              </a:pPr>
            </a:p>
          </p:txBody>
        </p:sp>
        <p:sp>
          <p:nvSpPr>
            <p:cNvPr id="385" name="CLICK HERE"/>
            <p:cNvSpPr txBox="1"/>
            <p:nvPr/>
          </p:nvSpPr>
          <p:spPr>
            <a:xfrm>
              <a:off x="52070" y="86042"/>
              <a:ext cx="2101034" cy="447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000" u="sng">
                  <a:solidFill>
                    <a:srgbClr val="0563C1"/>
                  </a:solidFill>
                  <a:uFill>
                    <a:solidFill>
                      <a:srgbClr val="0563C1"/>
                    </a:solidFill>
                  </a:uFill>
                  <a:latin typeface="Arial Black"/>
                  <a:ea typeface="Arial Black"/>
                  <a:cs typeface="Arial Black"/>
                  <a:sym typeface="Arial Black"/>
                  <a:hlinkClick r:id="rId3" invalidUrl="" action="" tgtFrame="" tooltip="" history="1" highlightClick="0" endSnd="0"/>
                </a:defRPr>
              </a:lvl1pPr>
            </a:lstStyle>
            <a:p>
              <a:pPr>
                <a:defRPr u="none">
                  <a:solidFill>
                    <a:srgbClr val="000000"/>
                  </a:solidFill>
                  <a:uFillTx/>
                </a:defRPr>
              </a:pPr>
              <a:r>
                <a:rPr u="sng">
                  <a:solidFill>
                    <a:srgbClr val="0563C1"/>
                  </a:solidFill>
                  <a:uFill>
                    <a:solidFill>
                      <a:srgbClr val="0563C1"/>
                    </a:solidFill>
                  </a:uFill>
                  <a:hlinkClick r:id="rId3" invalidUrl="" action="" tgtFrame="" tooltip="" history="1" highlightClick="0" endSnd="0"/>
                </a:rPr>
                <a:t>CLICK HERE</a:t>
              </a:r>
            </a:p>
          </p:txBody>
        </p:sp>
      </p:gr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