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0.jpeg" ContentType="image/jpeg"/>
  <Override PartName="/ppt/media/image11.jpeg" ContentType="image/jpeg"/>
  <Override PartName="/ppt/media/image12.jpeg" ContentType="image/jpeg"/>
  <Override PartName="/ppt/media/image1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7" name="Shape 267"/>
          <p:cNvSpPr/>
          <p:nvPr>
            <p:ph type="sldImg"/>
          </p:nvPr>
        </p:nvSpPr>
        <p:spPr>
          <a:xfrm>
            <a:off x="1143000" y="685800"/>
            <a:ext cx="4572000" cy="3429000"/>
          </a:xfrm>
          <a:prstGeom prst="rect">
            <a:avLst/>
          </a:prstGeom>
        </p:spPr>
        <p:txBody>
          <a:bodyPr/>
          <a:lstStyle/>
          <a:p>
            <a:pPr/>
          </a:p>
        </p:txBody>
      </p:sp>
      <p:sp>
        <p:nvSpPr>
          <p:cNvPr id="268" name="Shape 26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Shape 271"/>
          <p:cNvSpPr/>
          <p:nvPr>
            <p:ph type="sldImg"/>
          </p:nvPr>
        </p:nvSpPr>
        <p:spPr>
          <a:prstGeom prst="rect">
            <a:avLst/>
          </a:prstGeom>
        </p:spPr>
        <p:txBody>
          <a:bodyPr/>
          <a:lstStyle/>
          <a:p>
            <a:pPr/>
          </a:p>
        </p:txBody>
      </p:sp>
      <p:sp>
        <p:nvSpPr>
          <p:cNvPr id="272" name="Shape 272"/>
          <p:cNvSpPr/>
          <p:nvPr>
            <p:ph type="body" sz="quarter" idx="1"/>
          </p:nvPr>
        </p:nvSpPr>
        <p:spPr>
          <a:prstGeom prst="rect">
            <a:avLst/>
          </a:prstGeom>
        </p:spPr>
        <p:txBody>
          <a:bodyPr/>
          <a:lstStyle/>
          <a:p>
            <a:pPr>
              <a:defRPr>
                <a:solidFill>
                  <a:srgbClr val="121212"/>
                </a:solidFill>
              </a:defRPr>
            </a:pPr>
            <a:r>
              <a:t>Image: 'Beads for peace' ("Perlen für den Frieden") was the motto of Emilia, Svea and Yolanda. Over a longer period of time, the three girls made beaded jewelry together and individually at home. On March 18, 2022, the girls gave away their self-made beaded jewelry and sorted-out toys at the marketplace in Warendorf in exchange for a donation to UNICEF. Later, their younger siblings joined them and supported them in their action.</a:t>
            </a:r>
            <a:b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7.jpe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5" descr="Picture 5"/>
          <p:cNvPicPr>
            <a:picLocks noChangeAspect="1"/>
          </p:cNvPicPr>
          <p:nvPr/>
        </p:nvPicPr>
        <p:blipFill>
          <a:blip r:embed="rId2">
            <a:extLst/>
          </a:blip>
          <a:srcRect l="0" t="4433" r="0" b="11192"/>
          <a:stretch>
            <a:fillRect/>
          </a:stretch>
        </p:blipFill>
        <p:spPr>
          <a:xfrm>
            <a:off x="0" y="0"/>
            <a:ext cx="12192000" cy="6858001"/>
          </a:xfrm>
          <a:prstGeom prst="rect">
            <a:avLst/>
          </a:prstGeom>
          <a:ln w="12700">
            <a:miter lim="400000"/>
          </a:ln>
        </p:spPr>
      </p:pic>
      <p:sp>
        <p:nvSpPr>
          <p:cNvPr id="12" name="TextBox 7"/>
          <p:cNvSpPr txBox="1"/>
          <p:nvPr/>
        </p:nvSpPr>
        <p:spPr>
          <a:xfrm rot="5400000">
            <a:off x="11583475" y="519381"/>
            <a:ext cx="1014632" cy="202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Arial"/>
                <a:ea typeface="Arial"/>
                <a:cs typeface="Arial"/>
                <a:sym typeface="Arial"/>
              </a:defRPr>
            </a:lvl1pPr>
          </a:lstStyle>
          <a:p>
            <a:pPr/>
            <a:r>
              <a:t>©UNICEF/Mawa</a:t>
            </a:r>
          </a:p>
        </p:txBody>
      </p:sp>
      <p:pic>
        <p:nvPicPr>
          <p:cNvPr id="13" name="Picture 9" descr="Picture 9"/>
          <p:cNvPicPr>
            <a:picLocks noChangeAspect="1"/>
          </p:cNvPicPr>
          <p:nvPr/>
        </p:nvPicPr>
        <p:blipFill>
          <a:blip r:embed="rId3">
            <a:extLst/>
          </a:blip>
          <a:stretch>
            <a:fillRect/>
          </a:stretch>
        </p:blipFill>
        <p:spPr>
          <a:xfrm>
            <a:off x="10248516" y="5138189"/>
            <a:ext cx="1728040" cy="1424751"/>
          </a:xfrm>
          <a:prstGeom prst="rect">
            <a:avLst/>
          </a:prstGeom>
          <a:ln w="12700">
            <a:miter lim="400000"/>
          </a:ln>
        </p:spPr>
      </p:pic>
      <p:sp>
        <p:nvSpPr>
          <p:cNvPr id="14"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6"/>
          <a:stretch>
            <a:fillRect/>
          </a:stretch>
        </p:blipFill>
        <p:spPr>
          <a:xfrm>
            <a:off x="0" y="1"/>
            <a:ext cx="12192000" cy="6858001"/>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6"/>
          <a:stretch>
            <a:fillRect/>
          </a:stretch>
        </p:blipFill>
        <p:spPr>
          <a:xfrm>
            <a:off x="0" y="1"/>
            <a:ext cx="12192000" cy="6858001"/>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4" b="1614"/>
          <a:stretch>
            <a:fillRect/>
          </a:stretch>
        </p:blipFill>
        <p:spPr>
          <a:xfrm>
            <a:off x="-1" y="0"/>
            <a:ext cx="12192002" cy="6858001"/>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8" name="TextBox 3"/>
          <p:cNvSpPr txBox="1"/>
          <p:nvPr/>
        </p:nvSpPr>
        <p:spPr>
          <a:xfrm>
            <a:off x="574354" y="1624938"/>
            <a:ext cx="5213986" cy="323495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Univers LT Pro 45 Light"/>
                <a:ea typeface="Univers LT Pro 45 Light"/>
                <a:cs typeface="Univers LT Pro 45 Light"/>
                <a:sym typeface="Univers LT Pro 45 Light"/>
              </a:defRPr>
            </a:pPr>
            <a:r>
              <a:t>This flexible resource is intended to provide you with some easy to use, appropriate rights-related learning to share with your children, their families and your colleagues. </a:t>
            </a:r>
          </a:p>
          <a:p>
            <a:pPr>
              <a:defRPr sz="1600">
                <a:solidFill>
                  <a:srgbClr val="FFFFFF"/>
                </a:solidFill>
                <a:latin typeface="Univers LT Pro 45 Light"/>
                <a:ea typeface="Univers LT Pro 45 Light"/>
                <a:cs typeface="Univers LT Pro 45 Light"/>
                <a:sym typeface="Univers LT Pro 45 Light"/>
              </a:defRPr>
            </a:pPr>
          </a:p>
          <a:p>
            <a:pPr>
              <a:defRPr sz="1600">
                <a:solidFill>
                  <a:srgbClr val="FFFFFF"/>
                </a:solidFill>
                <a:latin typeface="Univers LT Pro 45 Light"/>
                <a:ea typeface="Univers LT Pro 45 Light"/>
                <a:cs typeface="Univers LT Pro 45 Light"/>
                <a:sym typeface="Univers LT Pro 45 Light"/>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1600">
                <a:solidFill>
                  <a:srgbClr val="FFFFFF"/>
                </a:solidFill>
                <a:latin typeface="Univers LT Pro 45 Light"/>
                <a:ea typeface="Univers LT Pro 45 Light"/>
                <a:cs typeface="Univers LT Pro 45 Light"/>
                <a:sym typeface="Univers LT Pro 45 Light"/>
              </a:defRPr>
            </a:pPr>
          </a:p>
          <a:p>
            <a:pPr>
              <a:defRPr sz="1600">
                <a:solidFill>
                  <a:srgbClr val="FFFFFF"/>
                </a:solidFill>
                <a:latin typeface="Univers LT Pro 45 Light"/>
                <a:ea typeface="Univers LT Pro 45 Light"/>
                <a:cs typeface="Univers LT Pro 45 Light"/>
                <a:sym typeface="Univers LT Pro 45 Light"/>
              </a:defRPr>
            </a:pPr>
            <a:r>
              <a:t>This pack also provides links to learning resources from third parties and from the UK Committee for UNICEF (UNICEF UK) that you can access for free</a:t>
            </a:r>
            <a:r>
              <a:rPr sz="1700">
                <a:latin typeface="Arial"/>
                <a:ea typeface="Arial"/>
                <a:cs typeface="Arial"/>
                <a:sym typeface="Arial"/>
              </a:rPr>
              <a:t>.</a:t>
            </a:r>
          </a:p>
        </p:txBody>
      </p:sp>
      <p:pic>
        <p:nvPicPr>
          <p:cNvPr id="59"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5" y="1"/>
            <a:ext cx="6101356" cy="6858000"/>
          </a:xfrm>
          <a:prstGeom prst="rect">
            <a:avLst/>
          </a:prstGeom>
          <a:ln w="12700">
            <a:miter lim="400000"/>
          </a:ln>
        </p:spPr>
      </p:pic>
      <p:sp>
        <p:nvSpPr>
          <p:cNvPr id="97" name="TextBox 5"/>
          <p:cNvSpPr txBox="1"/>
          <p:nvPr/>
        </p:nvSpPr>
        <p:spPr>
          <a:xfrm rot="16200000">
            <a:off x="-477072" y="6165327"/>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7" y="4179742"/>
            <a:ext cx="3534378"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sp>
        <p:nvSpPr>
          <p:cNvPr id="12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2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2"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3"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4" name="TextBox 1"/>
          <p:cNvSpPr txBox="1"/>
          <p:nvPr/>
        </p:nvSpPr>
        <p:spPr>
          <a:xfrm rot="16200000">
            <a:off x="-477072" y="6165327"/>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5"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pic>
        <p:nvPicPr>
          <p:cNvPr id="136" name="Picture 4" descr="Picture 4"/>
          <p:cNvPicPr>
            <a:picLocks noChangeAspect="1"/>
          </p:cNvPicPr>
          <p:nvPr/>
        </p:nvPicPr>
        <p:blipFill>
          <a:blip r:embed="rId3">
            <a:extLst/>
          </a:blip>
          <a:stretch>
            <a:fillRect/>
          </a:stretch>
        </p:blipFill>
        <p:spPr>
          <a:xfrm>
            <a:off x="0" y="0"/>
            <a:ext cx="5489329" cy="6858000"/>
          </a:xfrm>
          <a:prstGeom prst="rect">
            <a:avLst/>
          </a:prstGeom>
          <a:ln w="12700">
            <a:miter lim="400000"/>
          </a:ln>
        </p:spPr>
      </p:pic>
      <p:sp>
        <p:nvSpPr>
          <p:cNvPr id="137" name="TextBox 6"/>
          <p:cNvSpPr txBox="1"/>
          <p:nvPr/>
        </p:nvSpPr>
        <p:spPr>
          <a:xfrm rot="16200000">
            <a:off x="-485083" y="6124780"/>
            <a:ext cx="1172586" cy="20241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800">
                <a:latin typeface="Arial"/>
                <a:ea typeface="Arial"/>
                <a:cs typeface="Arial"/>
                <a:sym typeface="Arial"/>
              </a:defRPr>
            </a:pPr>
            <a:r>
              <a:t>© UNICEF/</a:t>
            </a:r>
            <a:r>
              <a:rPr>
                <a:solidFill>
                  <a:srgbClr val="121212"/>
                </a:solidFill>
              </a:rPr>
              <a:t>UN0411231</a:t>
            </a:r>
          </a:p>
        </p:txBody>
      </p:sp>
      <p:sp>
        <p:nvSpPr>
          <p:cNvPr id="1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5"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6"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8"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9" name="Text Placeholder 30"/>
          <p:cNvSpPr/>
          <p:nvPr>
            <p:ph type="body" sz="quarter" idx="22" hasCustomPrompt="1"/>
          </p:nvPr>
        </p:nvSpPr>
        <p:spPr>
          <a:xfrm>
            <a:off x="528637" y="1481683"/>
            <a:ext cx="5305426"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50"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1"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2"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3"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1"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2"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3" name="Text Placeholder 30"/>
          <p:cNvSpPr/>
          <p:nvPr>
            <p:ph type="body" sz="quarter" idx="22" hasCustomPrompt="1"/>
          </p:nvPr>
        </p:nvSpPr>
        <p:spPr>
          <a:xfrm>
            <a:off x="528636" y="1481683"/>
            <a:ext cx="10781622" cy="448810"/>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4"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5"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6"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7"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5"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6"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7" name="Text Placeholder 30"/>
          <p:cNvSpPr/>
          <p:nvPr>
            <p:ph type="body" sz="quarter" idx="22" hasCustomPrompt="1"/>
          </p:nvPr>
        </p:nvSpPr>
        <p:spPr>
          <a:xfrm>
            <a:off x="528636" y="1481683"/>
            <a:ext cx="10901365" cy="448810"/>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8"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9"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80"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81"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9"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9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9"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20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9"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10"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1"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20"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1"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9"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3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7"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8"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6"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7"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8"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7" name="Picture 6" descr="Picture 6"/>
          <p:cNvPicPr>
            <a:picLocks noChangeAspect="1"/>
          </p:cNvPicPr>
          <p:nvPr/>
        </p:nvPicPr>
        <p:blipFill>
          <a:blip r:embed="rId2">
            <a:extLst/>
          </a:blip>
          <a:srcRect l="0" t="7812" r="0" b="7812"/>
          <a:stretch>
            <a:fillRect/>
          </a:stretch>
        </p:blipFill>
        <p:spPr>
          <a:xfrm>
            <a:off x="0" y="-1"/>
            <a:ext cx="12192000" cy="6858001"/>
          </a:xfrm>
          <a:prstGeom prst="rect">
            <a:avLst/>
          </a:prstGeom>
          <a:ln w="12700">
            <a:miter lim="400000"/>
          </a:ln>
        </p:spPr>
      </p:pic>
      <p:sp>
        <p:nvSpPr>
          <p:cNvPr id="258"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9"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60"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youtu.be/BEfKzU0C4aI" TargetMode="External"/><Relationship Id="rId3" Type="http://schemas.openxmlformats.org/officeDocument/2006/relationships/video" Target="https://www.youtube.com/embed/BEfKzU0C4aI?feature=oembed" TargetMode="External"/><Relationship Id="rId4" Type="http://schemas.openxmlformats.org/officeDocument/2006/relationships/image" Target="../media/image10.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hyperlink" Target="https://youtu.be/WgfKi43hbsE" TargetMode="External"/><Relationship Id="rId3" Type="http://schemas.openxmlformats.org/officeDocument/2006/relationships/hyperlink" Target="https://www.youtube.com/watch?v=Q-jhfEfrA6U" TargetMode="External"/><Relationship Id="rId4" Type="http://schemas.openxmlformats.org/officeDocument/2006/relationships/hyperlink" Target="https://wildtribeheroes.com/" TargetMode="External"/><Relationship Id="rId5" Type="http://schemas.openxmlformats.org/officeDocument/2006/relationships/hyperlink" Target="https://youtu.be/fKWQuU0sHPw" TargetMode="External"/><Relationship Id="rId6" Type="http://schemas.openxmlformats.org/officeDocument/2006/relationships/video" Target="https://www.youtube.com/embed/Q-jhfEfrA6U?feature=oembed" TargetMode="External"/><Relationship Id="rId7" Type="http://schemas.openxmlformats.org/officeDocument/2006/relationships/image" Target="../media/image11.jpeg"/><Relationship Id="rId8" Type="http://schemas.openxmlformats.org/officeDocument/2006/relationships/video" Target="https://www.youtube.com/embed/fKWQuU0sHPw?feature=oembed" TargetMode="External"/><Relationship Id="rId9" Type="http://schemas.openxmlformats.org/officeDocument/2006/relationships/image" Target="../media/image12.jpeg"/></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earthday.org/earth-day-2023/" TargetMode="External"/><Relationship Id="rId3" Type="http://schemas.openxmlformats.org/officeDocument/2006/relationships/hyperlink" Target="https://earthshotprize.org/" TargetMode="External"/><Relationship Id="rId4" Type="http://schemas.openxmlformats.org/officeDocument/2006/relationships/hyperlink" Target="https://www.youtube.com/watch?v=p-rTQ443akE" TargetMode="External"/><Relationship Id="rId5" Type="http://schemas.openxmlformats.org/officeDocument/2006/relationships/hyperlink" Target="https://twitter.com/OurShared_World/status/1602306417460920334" TargetMode="External"/><Relationship Id="rId6" Type="http://schemas.openxmlformats.org/officeDocument/2006/relationships/hyperlink" Target="https://oursharedworld.net/the-abundance-of-us-poem/" TargetMode="External"/></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twitter.com/OurShared_World/status/1602306417460920334" TargetMode="External"/><Relationship Id="rId3" Type="http://schemas.openxmlformats.org/officeDocument/2006/relationships/hyperlink" Target="https://oursharedworld.net/the-abundance-of-us-poem/" TargetMode="External"/><Relationship Id="rId4" Type="http://schemas.openxmlformats.org/officeDocument/2006/relationships/hyperlink" Target="https://www.earthday.org/earth-day-2023/" TargetMode="External"/><Relationship Id="rId5" Type="http://schemas.openxmlformats.org/officeDocument/2006/relationships/hyperlink" Target="https://www.youtube.com/watch?v=p-rTQ443akE" TargetMode="External"/><Relationship Id="rId6" Type="http://schemas.openxmlformats.org/officeDocument/2006/relationships/hyperlink" Target="https://www.earthday.org/earth-day-tips/" TargetMode="Externa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youtu.be/QQYgCxu988s" TargetMode="External"/><Relationship Id="rId3" Type="http://schemas.openxmlformats.org/officeDocument/2006/relationships/hyperlink" Target="https://schoolreadinglist.co.uk/books-for-topics/environment-eco/" TargetMode="External"/><Relationship Id="rId4" Type="http://schemas.openxmlformats.org/officeDocument/2006/relationships/hyperlink" Target="https://www.earthday.org/campaign/artists-for-the-earth/" TargetMode="External"/><Relationship Id="rId5" Type="http://schemas.openxmlformats.org/officeDocument/2006/relationships/hyperlink" Target="https://earthshotprize.org/" TargetMode="External"/><Relationship Id="rId6" Type="http://schemas.openxmlformats.org/officeDocument/2006/relationships/video" Target="https://www.youtube.com/embed/QQYgCxu988s?feature=oembed" TargetMode="External"/><Relationship Id="rId7" Type="http://schemas.openxmlformats.org/officeDocument/2006/relationships/image" Target="../media/image13.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4"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5" name="Text Placeholder 2"/>
          <p:cNvSpPr/>
          <p:nvPr>
            <p:ph type="body" idx="21"/>
          </p:nvPr>
        </p:nvSpPr>
        <p:spPr>
          <a:xfrm>
            <a:off x="6357939" y="1624938"/>
            <a:ext cx="5729286" cy="4490855"/>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Introducing Earth Day</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Linked UNCRC articles</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Exploring Earth Day – the Question</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Exploring Earth Day -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7 &amp; 8</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9 &amp; 10</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11</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7" name="Text Placeholder 2"/>
          <p:cNvSpPr txBox="1"/>
          <p:nvPr>
            <p:ph type="body" sz="quarter" idx="1"/>
          </p:nvPr>
        </p:nvSpPr>
        <p:spPr>
          <a:xfrm>
            <a:off x="604940" y="531088"/>
            <a:ext cx="5186260" cy="447664"/>
          </a:xfrm>
          <a:prstGeom prst="rect">
            <a:avLst/>
          </a:prstGeom>
        </p:spPr>
        <p:txBody>
          <a:bodyPr/>
          <a:lstStyle>
            <a:lvl1pPr>
              <a:defRPr b="0" sz="2000">
                <a:latin typeface="Arial Black"/>
                <a:ea typeface="Arial Black"/>
                <a:cs typeface="Arial Black"/>
                <a:sym typeface="Arial Black"/>
              </a:defRPr>
            </a:lvl1pPr>
          </a:lstStyle>
          <a:p>
            <a:pPr/>
            <a:r>
              <a:t>INTRODUCING EARTH DAY</a:t>
            </a:r>
          </a:p>
        </p:txBody>
      </p:sp>
      <p:sp>
        <p:nvSpPr>
          <p:cNvPr id="278" name="Text Placeholder 3"/>
          <p:cNvSpPr/>
          <p:nvPr>
            <p:ph type="body" idx="22"/>
          </p:nvPr>
        </p:nvSpPr>
        <p:spPr>
          <a:xfrm>
            <a:off x="6586401" y="978751"/>
            <a:ext cx="5305426" cy="259487"/>
          </a:xfrm>
          <a:prstGeom prst="rect">
            <a:avLst/>
          </a:prstGeom>
          <a:extLst>
            <a:ext uri="{C572A759-6A51-4108-AA02-DFA0A04FC94B}">
              <ma14:wrappingTextBoxFlag xmlns:ma14="http://schemas.microsoft.com/office/mac/drawingml/2011/main" val="1"/>
            </a:ext>
          </a:extLst>
        </p:spPr>
        <p:txBody>
          <a:bodyPr/>
          <a:lstStyle>
            <a:lvl1pPr defTabSz="658368">
              <a:spcBef>
                <a:spcPts val="700"/>
              </a:spcBef>
              <a:defRPr b="0" sz="1440">
                <a:latin typeface="Arial Black"/>
                <a:ea typeface="Arial Black"/>
                <a:cs typeface="Arial Black"/>
                <a:sym typeface="Arial Black"/>
              </a:defRPr>
            </a:lvl1pPr>
          </a:lstStyle>
          <a:p>
            <a:pPr/>
            <a:r>
              <a:t>Earth Day</a:t>
            </a:r>
          </a:p>
        </p:txBody>
      </p:sp>
      <p:sp>
        <p:nvSpPr>
          <p:cNvPr id="279" name="Text Placeholder 5"/>
          <p:cNvSpPr/>
          <p:nvPr>
            <p:ph type="body" idx="21"/>
          </p:nvPr>
        </p:nvSpPr>
        <p:spPr>
          <a:xfrm>
            <a:off x="6586401" y="1598294"/>
            <a:ext cx="5148399" cy="3745231"/>
          </a:xfrm>
          <a:prstGeom prst="rect">
            <a:avLst/>
          </a:prstGeom>
          <a:extLst>
            <a:ext uri="{C572A759-6A51-4108-AA02-DFA0A04FC94B}">
              <ma14:wrappingTextBoxFlag xmlns:ma14="http://schemas.microsoft.com/office/mac/drawingml/2011/main" val="1"/>
            </a:ext>
          </a:extLst>
        </p:spPr>
        <p:txBody>
          <a:bodyPr/>
          <a:lstStyle/>
          <a:p>
            <a:pPr>
              <a:defRPr sz="1400">
                <a:latin typeface="Arial"/>
                <a:ea typeface="Arial"/>
                <a:cs typeface="Arial"/>
                <a:sym typeface="Arial"/>
              </a:defRPr>
            </a:pPr>
            <a:r>
              <a:t>Earth Day takes place every year on April 22 to show support for the protection of the environment and our planet. </a:t>
            </a:r>
          </a:p>
          <a:p>
            <a:pPr>
              <a:defRPr sz="1400">
                <a:latin typeface="Arial"/>
                <a:ea typeface="Arial"/>
                <a:cs typeface="Arial"/>
                <a:sym typeface="Arial"/>
              </a:defRPr>
            </a:pPr>
            <a:r>
              <a:t>Since 1970, Earth Day has brought together people, governments and companies from around the world, supporting them to do something positive for the environment. </a:t>
            </a:r>
          </a:p>
          <a:p>
            <a:pPr>
              <a:defRPr sz="1400">
                <a:latin typeface="Arial"/>
                <a:ea typeface="Arial"/>
                <a:cs typeface="Arial"/>
                <a:sym typeface="Arial"/>
              </a:defRPr>
            </a:pPr>
            <a:r>
              <a:t>It promotes the fact that ‘change starts with action’ and we can all take action and encourage others to take action that positively impacts on the world around us.</a:t>
            </a:r>
          </a:p>
        </p:txBody>
      </p:sp>
      <p:sp>
        <p:nvSpPr>
          <p:cNvPr id="280" name="TextBox 1"/>
          <p:cNvSpPr txBox="1"/>
          <p:nvPr/>
        </p:nvSpPr>
        <p:spPr>
          <a:xfrm>
            <a:off x="502919" y="1474471"/>
            <a:ext cx="4985420"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030303"/>
                </a:solidFill>
                <a:latin typeface="Arial"/>
                <a:ea typeface="Arial"/>
                <a:cs typeface="Arial"/>
                <a:sym typeface="Arial"/>
              </a:defRPr>
            </a:pPr>
            <a:r>
              <a:t>Kathy Allan, Senior RRSA Professional Adviser, </a:t>
            </a:r>
            <a:r>
              <a:rPr>
                <a:solidFill>
                  <a:srgbClr val="000000"/>
                </a:solidFill>
              </a:rPr>
              <a:t>introduces Earth Day</a:t>
            </a:r>
          </a:p>
        </p:txBody>
      </p:sp>
      <p:sp>
        <p:nvSpPr>
          <p:cNvPr id="281" name="TextBox 4"/>
          <p:cNvSpPr txBox="1"/>
          <p:nvPr/>
        </p:nvSpPr>
        <p:spPr>
          <a:xfrm>
            <a:off x="1357840" y="6091411"/>
            <a:ext cx="3418659" cy="313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t>Click </a:t>
            </a:r>
            <a:r>
              <a:rPr u="sng">
                <a:solidFill>
                  <a:srgbClr val="0563C1"/>
                </a:solidFill>
                <a:uFill>
                  <a:solidFill>
                    <a:srgbClr val="0563C1"/>
                  </a:solidFill>
                </a:uFill>
                <a:hlinkClick r:id="rId2" invalidUrl="" action="" tgtFrame="" tooltip="" history="1" highlightClick="0" endSnd="0"/>
              </a:rPr>
              <a:t>here</a:t>
            </a:r>
            <a:r>
              <a:t> to watch on YouTube</a:t>
            </a:r>
          </a:p>
        </p:txBody>
      </p:sp>
      <p:pic>
        <p:nvPicPr>
          <p:cNvPr id="282" name="Kathy Allan, Senior Professional Adviser Introduces Earth DayOnline Media 6" descr="Kathy Allan, Senior Professional Adviser Introduces Earth DayOnline Media 6"/>
          <p:cNvPicPr>
            <a:picLocks noChangeAspect="0"/>
          </p:cNvPicPr>
          <p:nvPr>
            <a:videoFile xmlns:mc="http://schemas.openxmlformats.org/markup-compatibility/2006" r:link="rId3" mc:Ignorable="aiw"/>
          </p:nvPr>
        </p:nvPicPr>
        <p:blipFill>
          <a:blip r:embed="rId4">
            <a:extLst/>
          </a:blip>
          <a:stretch>
            <a:fillRect/>
          </a:stretch>
        </p:blipFill>
        <p:spPr>
          <a:xfrm>
            <a:off x="796925" y="2668802"/>
            <a:ext cx="4279900" cy="2418144"/>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8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82"/>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82"/>
                </p:tgtEl>
              </p:cMediaNode>
            </p:video>
            <p:seq concurrent="1" prevAc="none" nextAc="seek">
              <p:cTn id="12" evtFilter="cancelBubble" nodeType="interactiveSeq" restart="whenNotActive" fill="hold">
                <p:stCondLst>
                  <p:cond delay="0" evt="onClick">
                    <p:tgtEl>
                      <p:spTgt spid="282"/>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82"/>
                                        </p:tgtEl>
                                      </p:cBhvr>
                                    </p:cmd>
                                  </p:childTnLst>
                                </p:cTn>
                              </p:par>
                            </p:childTnLst>
                          </p:cTn>
                        </p:par>
                      </p:childTnLst>
                    </p:cTn>
                  </p:par>
                </p:childTnLst>
              </p:cTn>
              <p:nextCondLst>
                <p:cond delay="0" evt="onClick">
                  <p:tgtEl>
                    <p:spTgt spid="28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 Placeholder 2"/>
          <p:cNvSpPr txBox="1"/>
          <p:nvPr>
            <p:ph type="body" sz="quarter" idx="1"/>
          </p:nvPr>
        </p:nvSpPr>
        <p:spPr>
          <a:xfrm>
            <a:off x="528637" y="2634328"/>
            <a:ext cx="5305426" cy="259487"/>
          </a:xfrm>
          <a:prstGeom prst="rect">
            <a:avLst/>
          </a:prstGeom>
        </p:spPr>
        <p:txBody>
          <a:bodyPr lIns="0" tIns="0" rIns="0" bIns="0" anchor="t"/>
          <a:lstStyle>
            <a:lvl1pPr algn="l" defTabSz="777240">
              <a:spcBef>
                <a:spcPts val="800"/>
              </a:spcBef>
              <a:defRPr sz="1700">
                <a:latin typeface="Arial"/>
                <a:ea typeface="Arial"/>
                <a:cs typeface="Arial"/>
                <a:sym typeface="Arial"/>
              </a:defRPr>
            </a:lvl1pPr>
          </a:lstStyle>
          <a:p>
            <a:pPr/>
            <a:r>
              <a:t>Article 6 (life survival and development)</a:t>
            </a:r>
          </a:p>
        </p:txBody>
      </p:sp>
      <p:sp>
        <p:nvSpPr>
          <p:cNvPr id="285" name="Text Placeholder 6"/>
          <p:cNvSpPr/>
          <p:nvPr>
            <p:ph type="body" idx="25"/>
          </p:nvPr>
        </p:nvSpPr>
        <p:spPr>
          <a:xfrm>
            <a:off x="528637" y="1706278"/>
            <a:ext cx="4829176" cy="722471"/>
          </a:xfrm>
          <a:prstGeom prst="rect">
            <a:avLst/>
          </a:prstGeom>
          <a:extLst>
            <a:ext uri="{C572A759-6A51-4108-AA02-DFA0A04FC94B}">
              <ma14:wrappingTextBoxFlag xmlns:ma14="http://schemas.microsoft.com/office/mac/drawingml/2011/main" val="1"/>
            </a:ext>
          </a:extLst>
        </p:spPr>
        <p:txBody>
          <a:bodyPr/>
          <a:lstStyle>
            <a:lvl1pPr>
              <a:lnSpc>
                <a:spcPct val="88000"/>
              </a:lnSpc>
              <a:defRPr sz="1500">
                <a:latin typeface="Arial"/>
                <a:ea typeface="Arial"/>
                <a:cs typeface="Arial"/>
                <a:sym typeface="Arial"/>
              </a:defRPr>
            </a:lvl1pPr>
          </a:lstStyle>
          <a:p>
            <a:pPr/>
            <a:r>
              <a:t>Many articles of the CRC relate to this week’s theme but the activities link, in particular, to the following articles:  </a:t>
            </a:r>
          </a:p>
        </p:txBody>
      </p:sp>
      <p:sp>
        <p:nvSpPr>
          <p:cNvPr id="286" name="Text Placeholder 7"/>
          <p:cNvSpPr/>
          <p:nvPr>
            <p:ph type="body" idx="26"/>
          </p:nvPr>
        </p:nvSpPr>
        <p:spPr>
          <a:xfrm>
            <a:off x="528740" y="372635"/>
            <a:ext cx="3915669" cy="1031804"/>
          </a:xfrm>
          <a:prstGeom prst="rect">
            <a:avLst/>
          </a:prstGeom>
          <a:extLst>
            <a:ext uri="{C572A759-6A51-4108-AA02-DFA0A04FC94B}">
              <ma14:wrappingTextBoxFlag xmlns:ma14="http://schemas.microsoft.com/office/mac/drawingml/2011/main" val="1"/>
            </a:ext>
          </a:extLst>
        </p:spPr>
        <p:txBody>
          <a:bodyPr/>
          <a:lstStyle>
            <a:lvl1pPr defTabSz="868680">
              <a:spcBef>
                <a:spcPts val="900"/>
              </a:spcBef>
              <a:defRPr b="0" spc="95" sz="3040">
                <a:latin typeface="Arial Black"/>
                <a:ea typeface="Arial Black"/>
                <a:cs typeface="Arial Black"/>
                <a:sym typeface="Arial Black"/>
              </a:defRPr>
            </a:lvl1pPr>
          </a:lstStyle>
          <a:p>
            <a:pPr/>
            <a:r>
              <a:t>LINKED UNCRC ARTICLES</a:t>
            </a:r>
          </a:p>
        </p:txBody>
      </p:sp>
      <p:sp>
        <p:nvSpPr>
          <p:cNvPr id="287" name="Text Placeholder 6"/>
          <p:cNvSpPr txBox="1"/>
          <p:nvPr/>
        </p:nvSpPr>
        <p:spPr>
          <a:xfrm>
            <a:off x="528637" y="3145116"/>
            <a:ext cx="4737735" cy="64146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spcBef>
                <a:spcPts val="1000"/>
              </a:spcBef>
              <a:defRPr sz="1500">
                <a:solidFill>
                  <a:srgbClr val="FFFFFF"/>
                </a:solidFill>
                <a:latin typeface="Arial"/>
                <a:ea typeface="Arial"/>
                <a:cs typeface="Arial"/>
                <a:sym typeface="Arial"/>
              </a:defRPr>
            </a:lvl1pPr>
          </a:lstStyle>
          <a:p>
            <a:pPr/>
            <a:r>
              <a:t>Every child has the right to life. Governments must do all they can to ensure that children survive and develop to their full potential.</a:t>
            </a:r>
          </a:p>
        </p:txBody>
      </p:sp>
      <p:sp>
        <p:nvSpPr>
          <p:cNvPr id="288" name="Text Placeholder 2"/>
          <p:cNvSpPr txBox="1"/>
          <p:nvPr/>
        </p:nvSpPr>
        <p:spPr>
          <a:xfrm>
            <a:off x="528637" y="4009906"/>
            <a:ext cx="5215426" cy="28379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ct val="90000"/>
              </a:lnSpc>
              <a:spcBef>
                <a:spcPts val="1000"/>
              </a:spcBef>
              <a:defRPr b="1" sz="2000">
                <a:latin typeface="Arial"/>
                <a:ea typeface="Arial"/>
                <a:cs typeface="Arial"/>
                <a:sym typeface="Arial"/>
              </a:defRPr>
            </a:lvl1pPr>
          </a:lstStyle>
          <a:p>
            <a:pPr/>
            <a:r>
              <a:t>Article 24 (health and health services)</a:t>
            </a:r>
          </a:p>
        </p:txBody>
      </p:sp>
      <p:sp>
        <p:nvSpPr>
          <p:cNvPr id="289" name="Text Placeholder 6"/>
          <p:cNvSpPr txBox="1"/>
          <p:nvPr/>
        </p:nvSpPr>
        <p:spPr>
          <a:xfrm>
            <a:off x="528637" y="4383320"/>
            <a:ext cx="4737735" cy="1493589"/>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100000" lnSpcReduction="0"/>
          </a:bodyPr>
          <a:lstStyle>
            <a:lvl1pPr>
              <a:lnSpc>
                <a:spcPct val="99000"/>
              </a:lnSpc>
              <a:spcBef>
                <a:spcPts val="1000"/>
              </a:spcBef>
              <a:defRPr sz="1500">
                <a:solidFill>
                  <a:srgbClr val="FFFFFF"/>
                </a:solidFill>
                <a:latin typeface="Arial"/>
                <a:ea typeface="Arial"/>
                <a:cs typeface="Arial"/>
                <a:sym typeface="Arial"/>
              </a:defRPr>
            </a:lvl1pPr>
          </a:lstStyle>
          <a:p>
            <a:pPr/>
            <a:r>
              <a:t>Every child has the right to the best possible health. Governments must provide good quality health care, clean water, nutritious food, and a clean environment and education on health and well-being so that children can stay healthy. Richer countries must help poorer countries achieve this.</a:t>
            </a:r>
          </a:p>
        </p:txBody>
      </p:sp>
      <p:pic>
        <p:nvPicPr>
          <p:cNvPr id="290" name="Graphic 1" descr="Graphic 1"/>
          <p:cNvPicPr>
            <a:picLocks noChangeAspect="1"/>
          </p:cNvPicPr>
          <p:nvPr/>
        </p:nvPicPr>
        <p:blipFill>
          <a:blip r:embed="rId2">
            <a:extLst/>
          </a:blip>
          <a:stretch>
            <a:fillRect/>
          </a:stretch>
        </p:blipFill>
        <p:spPr>
          <a:xfrm>
            <a:off x="5834062" y="619823"/>
            <a:ext cx="2788334" cy="3717777"/>
          </a:xfrm>
          <a:prstGeom prst="rect">
            <a:avLst/>
          </a:prstGeom>
          <a:ln w="12700">
            <a:miter lim="400000"/>
          </a:ln>
        </p:spPr>
      </p:pic>
      <p:pic>
        <p:nvPicPr>
          <p:cNvPr id="291" name="Graphic 3" descr="Graphic 3"/>
          <p:cNvPicPr>
            <a:picLocks noChangeAspect="1"/>
          </p:cNvPicPr>
          <p:nvPr/>
        </p:nvPicPr>
        <p:blipFill>
          <a:blip r:embed="rId3">
            <a:extLst/>
          </a:blip>
          <a:stretch>
            <a:fillRect/>
          </a:stretch>
        </p:blipFill>
        <p:spPr>
          <a:xfrm>
            <a:off x="8815524" y="619823"/>
            <a:ext cx="2788334" cy="3717777"/>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Text Placeholder 1"/>
          <p:cNvSpPr txBox="1"/>
          <p:nvPr>
            <p:ph type="body" sz="quarter" idx="1"/>
          </p:nvPr>
        </p:nvSpPr>
        <p:spPr>
          <a:xfrm>
            <a:off x="6536001" y="497481"/>
            <a:ext cx="3894538"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EARTH DAY</a:t>
            </a:r>
          </a:p>
        </p:txBody>
      </p:sp>
      <p:sp>
        <p:nvSpPr>
          <p:cNvPr id="294"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5" name="Text Placeholder 4"/>
          <p:cNvSpPr/>
          <p:nvPr>
            <p:ph type="body" idx="23"/>
          </p:nvPr>
        </p:nvSpPr>
        <p:spPr>
          <a:prstGeom prst="rect">
            <a:avLst/>
          </a:prstGeom>
          <a:extLst>
            <a:ext uri="{C572A759-6A51-4108-AA02-DFA0A04FC94B}">
              <ma14:wrappingTextBoxFlag xmlns:ma14="http://schemas.microsoft.com/office/mac/drawingml/2011/main" val="1"/>
            </a:ext>
          </a:extLst>
        </p:spPr>
        <p:txBody>
          <a:bodyPr/>
          <a:lstStyle>
            <a:lvl1pPr>
              <a:defRPr>
                <a:latin typeface="Arial"/>
                <a:ea typeface="Arial"/>
                <a:cs typeface="Arial"/>
                <a:sym typeface="Arial"/>
              </a:defRPr>
            </a:lvl1pPr>
          </a:lstStyle>
          <a:p>
            <a:pPr/>
            <a:r>
              <a:t>What do you, your school and your family do that helps the environment and the planet?</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0" y="621935"/>
            <a:ext cx="6319735" cy="533206"/>
          </a:xfrm>
          <a:prstGeom prst="rect">
            <a:avLst/>
          </a:prstGeom>
        </p:spPr>
        <p:txBody>
          <a:bodyPr/>
          <a:lstStyle>
            <a:lvl1pPr>
              <a:defRPr b="0" sz="2800">
                <a:latin typeface="Arial Black"/>
                <a:ea typeface="Arial Black"/>
                <a:cs typeface="Arial Black"/>
                <a:sym typeface="Arial Black"/>
              </a:defRPr>
            </a:lvl1pPr>
          </a:lstStyle>
          <a:p>
            <a:pPr/>
            <a:r>
              <a:t>EXPLORING EARTH DAY</a:t>
            </a:r>
          </a:p>
        </p:txBody>
      </p:sp>
      <p:sp>
        <p:nvSpPr>
          <p:cNvPr id="298" name="Text Placeholder 2"/>
          <p:cNvSpPr/>
          <p:nvPr>
            <p:ph type="body" idx="21"/>
          </p:nvPr>
        </p:nvSpPr>
        <p:spPr>
          <a:xfrm>
            <a:off x="528636" y="6300220"/>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9" name="Text Placeholder 3"/>
          <p:cNvSpPr/>
          <p:nvPr>
            <p:ph type="body" idx="22"/>
          </p:nvPr>
        </p:nvSpPr>
        <p:spPr>
          <a:xfrm>
            <a:off x="528635" y="1572186"/>
            <a:ext cx="10781622" cy="346472"/>
          </a:xfrm>
          <a:prstGeom prst="rect">
            <a:avLst/>
          </a:prstGeom>
          <a:extLst>
            <a:ext uri="{C572A759-6A51-4108-AA02-DFA0A04FC94B}">
              <ma14:wrappingTextBoxFlag xmlns:ma14="http://schemas.microsoft.com/office/mac/drawingml/2011/main" val="1"/>
            </a:ext>
          </a:extLst>
        </p:spPr>
        <p:txBody>
          <a:bodyPr/>
          <a:lstStyle>
            <a:lvl1pPr>
              <a:defRPr b="0" sz="1800">
                <a:latin typeface="Arial Black"/>
                <a:ea typeface="Arial Black"/>
                <a:cs typeface="Arial Black"/>
                <a:sym typeface="Arial Black"/>
              </a:defRPr>
            </a:lvl1pPr>
          </a:lstStyle>
          <a:p>
            <a:pPr/>
            <a:r>
              <a:t>Did you think of these?</a:t>
            </a:r>
          </a:p>
        </p:txBody>
      </p:sp>
      <p:sp>
        <p:nvSpPr>
          <p:cNvPr id="300" name="Text Placeholder 4"/>
          <p:cNvSpPr/>
          <p:nvPr>
            <p:ph type="body" idx="23"/>
          </p:nvPr>
        </p:nvSpPr>
        <p:spPr>
          <a:xfrm>
            <a:off x="528635" y="2064486"/>
            <a:ext cx="11453815" cy="3898164"/>
          </a:xfrm>
          <a:prstGeom prst="rect">
            <a:avLst/>
          </a:prstGeom>
          <a:extLst>
            <a:ext uri="{C572A759-6A51-4108-AA02-DFA0A04FC94B}">
              <ma14:wrappingTextBoxFlag xmlns:ma14="http://schemas.microsoft.com/office/mac/drawingml/2011/main" val="1"/>
            </a:ext>
          </a:extLst>
        </p:spPr>
        <p:txBody>
          <a:bodyPr numCol="2"/>
          <a:lstStyle/>
          <a:p>
            <a:pPr>
              <a:defRPr sz="1600">
                <a:latin typeface="Arial"/>
                <a:ea typeface="Arial"/>
                <a:cs typeface="Arial"/>
                <a:sym typeface="Arial"/>
              </a:defRPr>
            </a:pPr>
            <a:r>
              <a:t>Reduce, reuse, recycle.</a:t>
            </a:r>
          </a:p>
          <a:p>
            <a:pPr>
              <a:defRPr sz="1600">
                <a:latin typeface="Arial"/>
                <a:ea typeface="Arial"/>
                <a:cs typeface="Arial"/>
                <a:sym typeface="Arial"/>
              </a:defRPr>
            </a:pPr>
            <a:r>
              <a:t>Litter picking.</a:t>
            </a:r>
          </a:p>
          <a:p>
            <a:pPr>
              <a:defRPr sz="1600">
                <a:latin typeface="Arial"/>
                <a:ea typeface="Arial"/>
                <a:cs typeface="Arial"/>
                <a:sym typeface="Arial"/>
              </a:defRPr>
            </a:pPr>
            <a:r>
              <a:t>Buy local to reduce food miles.</a:t>
            </a:r>
          </a:p>
          <a:p>
            <a:pPr>
              <a:defRPr sz="1600">
                <a:latin typeface="Arial"/>
                <a:ea typeface="Arial"/>
                <a:cs typeface="Arial"/>
                <a:sym typeface="Arial"/>
              </a:defRPr>
            </a:pPr>
            <a:r>
              <a:t>Eat less meat and dairy produce.</a:t>
            </a:r>
          </a:p>
          <a:p>
            <a:pPr>
              <a:defRPr sz="1600">
                <a:latin typeface="Arial"/>
                <a:ea typeface="Arial"/>
                <a:cs typeface="Arial"/>
                <a:sym typeface="Arial"/>
              </a:defRPr>
            </a:pPr>
            <a:r>
              <a:t>Turn off lights, TV etc when not in use.</a:t>
            </a:r>
          </a:p>
          <a:p>
            <a:pPr>
              <a:defRPr sz="1600">
                <a:latin typeface="Arial"/>
                <a:ea typeface="Arial"/>
                <a:cs typeface="Arial"/>
                <a:sym typeface="Arial"/>
              </a:defRPr>
            </a:pPr>
            <a:r>
              <a:t>Walk to school.</a:t>
            </a:r>
          </a:p>
          <a:p>
            <a:pPr>
              <a:defRPr sz="1600">
                <a:latin typeface="Arial"/>
                <a:ea typeface="Arial"/>
                <a:cs typeface="Arial"/>
                <a:sym typeface="Arial"/>
              </a:defRPr>
            </a:pPr>
            <a:r>
              <a:t>Donate clothes and toys that are still in good condition.</a:t>
            </a:r>
          </a:p>
          <a:p>
            <a:pPr>
              <a:defRPr sz="1600">
                <a:latin typeface="Arial"/>
                <a:ea typeface="Arial"/>
                <a:cs typeface="Arial"/>
                <a:sym typeface="Arial"/>
              </a:defRPr>
            </a:pPr>
            <a:r>
              <a:t>Use a ‘bag for life’.</a:t>
            </a:r>
          </a:p>
          <a:p>
            <a:pPr>
              <a:defRPr sz="1600">
                <a:latin typeface="Arial"/>
                <a:ea typeface="Arial"/>
                <a:cs typeface="Arial"/>
                <a:sym typeface="Arial"/>
              </a:defRPr>
            </a:pPr>
            <a:r>
              <a:t>Don’t waste water.</a:t>
            </a:r>
          </a:p>
          <a:p>
            <a:pPr>
              <a:defRPr sz="1600">
                <a:latin typeface="Arial"/>
                <a:ea typeface="Arial"/>
                <a:cs typeface="Arial"/>
                <a:sym typeface="Arial"/>
              </a:defRPr>
            </a:pPr>
          </a:p>
          <a:p>
            <a:pPr>
              <a:defRPr sz="1600">
                <a:latin typeface="Arial"/>
                <a:ea typeface="Arial"/>
                <a:cs typeface="Arial"/>
                <a:sym typeface="Arial"/>
              </a:defRPr>
            </a:pPr>
          </a:p>
          <a:p>
            <a:pPr>
              <a:defRPr sz="1600">
                <a:latin typeface="Arial"/>
                <a:ea typeface="Arial"/>
                <a:cs typeface="Arial"/>
                <a:sym typeface="Arial"/>
              </a:defRPr>
            </a:pPr>
            <a:r>
              <a:t>Use a reusable water bottle.</a:t>
            </a:r>
          </a:p>
          <a:p>
            <a:pPr>
              <a:defRPr sz="1600">
                <a:latin typeface="Arial"/>
                <a:ea typeface="Arial"/>
                <a:cs typeface="Arial"/>
                <a:sym typeface="Arial"/>
              </a:defRPr>
            </a:pPr>
            <a:r>
              <a:t>Plant trees in the school grounds.</a:t>
            </a:r>
          </a:p>
          <a:p>
            <a:pPr>
              <a:defRPr sz="1600">
                <a:latin typeface="Arial"/>
                <a:ea typeface="Arial"/>
                <a:cs typeface="Arial"/>
                <a:sym typeface="Arial"/>
              </a:defRPr>
            </a:pPr>
            <a:r>
              <a:t>Help wildlife.</a:t>
            </a:r>
          </a:p>
          <a:p>
            <a:pPr>
              <a:defRPr sz="1600">
                <a:latin typeface="Arial"/>
                <a:ea typeface="Arial"/>
                <a:cs typeface="Arial"/>
                <a:sym typeface="Arial"/>
              </a:defRPr>
            </a:pPr>
            <a:r>
              <a:t>Write to decision makers such as MPs or companies to ask them to protect the environment.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4" name="Rectangle 3"/>
          <p:cNvSpPr/>
          <p:nvPr/>
        </p:nvSpPr>
        <p:spPr>
          <a:xfrm>
            <a:off x="528740" y="2137472"/>
            <a:ext cx="6536089"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5" name="Rectangle 4"/>
          <p:cNvSpPr/>
          <p:nvPr/>
        </p:nvSpPr>
        <p:spPr>
          <a:xfrm>
            <a:off x="528740" y="4434356"/>
            <a:ext cx="6033985"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6" name="Rectangle 5"/>
          <p:cNvSpPr/>
          <p:nvPr/>
        </p:nvSpPr>
        <p:spPr>
          <a:xfrm>
            <a:off x="7064830" y="2136586"/>
            <a:ext cx="4868185" cy="2151499"/>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7" name="Rectangle 6"/>
          <p:cNvSpPr/>
          <p:nvPr/>
        </p:nvSpPr>
        <p:spPr>
          <a:xfrm>
            <a:off x="6562724" y="4434356"/>
            <a:ext cx="5370290"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8" name="TextBox 7"/>
          <p:cNvSpPr txBox="1"/>
          <p:nvPr/>
        </p:nvSpPr>
        <p:spPr>
          <a:xfrm>
            <a:off x="6872268" y="4883675"/>
            <a:ext cx="4751198" cy="898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Read or listen to George Saves the World by Lunchtime</a:t>
            </a:r>
            <a:r>
              <a:t>. </a:t>
            </a:r>
          </a:p>
          <a:p>
            <a:pPr algn="ctr">
              <a:defRPr sz="1400">
                <a:solidFill>
                  <a:srgbClr val="FFFFFF"/>
                </a:solidFill>
                <a:latin typeface="Arial"/>
                <a:ea typeface="Arial"/>
                <a:cs typeface="Arial"/>
                <a:sym typeface="Arial"/>
              </a:defRPr>
            </a:pPr>
          </a:p>
          <a:p>
            <a:pPr algn="ctr">
              <a:defRPr sz="1400">
                <a:solidFill>
                  <a:srgbClr val="FFFFFF"/>
                </a:solidFill>
                <a:latin typeface="Arial"/>
                <a:ea typeface="Arial"/>
                <a:cs typeface="Arial"/>
                <a:sym typeface="Arial"/>
              </a:defRPr>
            </a:pPr>
            <a:r>
              <a:t>Discuss what you have learned and as a class make a pledge to do one good thing for the planet. </a:t>
            </a:r>
          </a:p>
        </p:txBody>
      </p:sp>
      <p:sp>
        <p:nvSpPr>
          <p:cNvPr id="309" name="TextBox 9"/>
          <p:cNvSpPr txBox="1"/>
          <p:nvPr/>
        </p:nvSpPr>
        <p:spPr>
          <a:xfrm>
            <a:off x="884527" y="2281389"/>
            <a:ext cx="3409678" cy="17112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sz="1400">
                <a:latin typeface="Arial"/>
                <a:ea typeface="Arial"/>
                <a:cs typeface="Arial"/>
                <a:sym typeface="Arial"/>
              </a:defRPr>
            </a:pPr>
            <a:r>
              <a:rPr u="sng">
                <a:solidFill>
                  <a:srgbClr val="0563C1"/>
                </a:solidFill>
                <a:uFill>
                  <a:solidFill>
                    <a:srgbClr val="0563C1"/>
                  </a:solidFill>
                </a:uFill>
                <a:hlinkClick r:id="rId3" invalidUrl="" action="" tgtFrame="" tooltip="" history="1" highlightClick="0" endSnd="0"/>
              </a:rPr>
              <a:t>Watch or read Marli’s Tangled Tale</a:t>
            </a:r>
            <a:r>
              <a:t> </a:t>
            </a:r>
            <a:r>
              <a:rPr b="0"/>
              <a:t>by children’s author Ellie Jackson about the impact of plastic waste on a family of puffins or read one of the </a:t>
            </a:r>
            <a:r>
              <a:rPr u="sng">
                <a:solidFill>
                  <a:srgbClr val="0563C1"/>
                </a:solidFill>
                <a:uFill>
                  <a:solidFill>
                    <a:srgbClr val="0563C1"/>
                  </a:solidFill>
                </a:uFill>
                <a:hlinkClick r:id="rId4" invalidUrl="" action="" tgtFrame="" tooltip="" history="1" highlightClick="0" endSnd="0"/>
              </a:rPr>
              <a:t>other books in the series</a:t>
            </a:r>
            <a:r>
              <a:rPr b="0"/>
              <a:t>. </a:t>
            </a:r>
            <a:endParaRPr b="0"/>
          </a:p>
          <a:p>
            <a:pPr algn="ctr">
              <a:defRPr sz="1400">
                <a:latin typeface="Arial"/>
                <a:ea typeface="Arial"/>
                <a:cs typeface="Arial"/>
                <a:sym typeface="Arial"/>
              </a:defRPr>
            </a:pPr>
            <a:r>
              <a:t>Consider the impact of balloons and other plastic waste on wildlife in the sea, </a:t>
            </a:r>
          </a:p>
          <a:p>
            <a:pPr algn="ctr">
              <a:defRPr sz="1400">
                <a:latin typeface="Arial"/>
                <a:ea typeface="Arial"/>
                <a:cs typeface="Arial"/>
                <a:sym typeface="Arial"/>
              </a:defRPr>
            </a:pPr>
            <a:r>
              <a:t>how could we prevent this?</a:t>
            </a:r>
          </a:p>
        </p:txBody>
      </p:sp>
      <p:sp>
        <p:nvSpPr>
          <p:cNvPr id="310" name="TextBox 10"/>
          <p:cNvSpPr txBox="1"/>
          <p:nvPr/>
        </p:nvSpPr>
        <p:spPr>
          <a:xfrm>
            <a:off x="753394" y="4626747"/>
            <a:ext cx="5584676" cy="205844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lnSpc>
                <a:spcPct val="107000"/>
              </a:lnSpc>
              <a:spcBef>
                <a:spcPts val="800"/>
              </a:spcBef>
              <a:defRPr sz="1600">
                <a:latin typeface="Arial"/>
                <a:ea typeface="Arial"/>
                <a:cs typeface="Arial"/>
                <a:sym typeface="Arial"/>
              </a:defRPr>
            </a:pPr>
            <a:r>
              <a:t>Think about your local area.  Are there any issues or challenges to the environment, such as air pollution, litter or lack of green spaces? </a:t>
            </a:r>
          </a:p>
          <a:p>
            <a:pPr algn="ctr">
              <a:lnSpc>
                <a:spcPct val="107000"/>
              </a:lnSpc>
              <a:spcBef>
                <a:spcPts val="800"/>
              </a:spcBef>
              <a:defRPr sz="1600">
                <a:latin typeface="Arial"/>
                <a:ea typeface="Arial"/>
                <a:cs typeface="Arial"/>
                <a:sym typeface="Arial"/>
              </a:defRPr>
            </a:pPr>
            <a:r>
              <a:t>Discuss how these things might affect children’s rights. </a:t>
            </a:r>
          </a:p>
          <a:p>
            <a:pPr algn="ctr">
              <a:lnSpc>
                <a:spcPct val="107000"/>
              </a:lnSpc>
              <a:spcBef>
                <a:spcPts val="800"/>
              </a:spcBef>
              <a:defRPr sz="1600">
                <a:latin typeface="Arial"/>
                <a:ea typeface="Arial"/>
                <a:cs typeface="Arial"/>
                <a:sym typeface="Arial"/>
              </a:defRPr>
            </a:pPr>
            <a:r>
              <a:t>Vote on which is most important and agree a plan to raise awareness of the issue in school and your community.</a:t>
            </a:r>
          </a:p>
          <a:p>
            <a:pPr algn="ctr">
              <a:defRPr sz="1400">
                <a:latin typeface="Arial"/>
                <a:ea typeface="Arial"/>
                <a:cs typeface="Arial"/>
                <a:sym typeface="Arial"/>
              </a:defRPr>
            </a:pPr>
            <a:r>
              <a:t>. </a:t>
            </a:r>
          </a:p>
        </p:txBody>
      </p:sp>
      <p:sp>
        <p:nvSpPr>
          <p:cNvPr id="311" name="TextBox 11"/>
          <p:cNvSpPr txBox="1"/>
          <p:nvPr/>
        </p:nvSpPr>
        <p:spPr>
          <a:xfrm>
            <a:off x="7129455" y="2213553"/>
            <a:ext cx="2945963" cy="171122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solidFill>
                  <a:srgbClr val="FFFFFF"/>
                </a:solidFill>
                <a:latin typeface="Arial"/>
                <a:ea typeface="Arial"/>
                <a:cs typeface="Arial"/>
                <a:sym typeface="Arial"/>
              </a:defRPr>
            </a:pPr>
            <a:r>
              <a:t>Watch this </a:t>
            </a:r>
            <a:r>
              <a:rPr b="1" u="sng">
                <a:solidFill>
                  <a:srgbClr val="0563C1"/>
                </a:solidFill>
                <a:uFill>
                  <a:solidFill>
                    <a:srgbClr val="0563C1"/>
                  </a:solidFill>
                </a:uFill>
                <a:hlinkClick r:id="rId5" invalidUrl="" action="" tgtFrame="" tooltip="" history="1" highlightClick="0" endSnd="0"/>
              </a:rPr>
              <a:t>short film about sustainability</a:t>
            </a:r>
            <a:r>
              <a:t> told in the form of a fairy tale. Celebrate all the great things you are already doing in school or at home to protect and restore the earth. Create a display to showcase these things and discuss what more you could do?</a:t>
            </a:r>
          </a:p>
        </p:txBody>
      </p:sp>
      <p:pic>
        <p:nvPicPr>
          <p:cNvPr id="312" name="Marli’s Tangled Tale: Storytelling with Wild Tribe HeroesOnline Media 12" descr="Marli’s Tangled Tale: Storytelling with Wild Tribe HeroesOnline Media 12"/>
          <p:cNvPicPr>
            <a:picLocks noChangeAspect="0"/>
          </p:cNvPicPr>
          <p:nvPr>
            <a:videoFile xmlns:mc="http://schemas.openxmlformats.org/markup-compatibility/2006" r:link="rId6" mc:Ignorable="aiw"/>
          </p:nvPr>
        </p:nvPicPr>
        <p:blipFill>
          <a:blip r:embed="rId7">
            <a:extLst/>
          </a:blip>
          <a:stretch>
            <a:fillRect/>
          </a:stretch>
        </p:blipFill>
        <p:spPr>
          <a:xfrm>
            <a:off x="4539638" y="2310368"/>
            <a:ext cx="2163004" cy="1622253"/>
          </a:xfrm>
          <a:prstGeom prst="rect">
            <a:avLst/>
          </a:prstGeom>
        </p:spPr>
      </p:pic>
      <p:pic>
        <p:nvPicPr>
          <p:cNvPr id="313" name="Sustainability: told as a Children's Fairy Tale with Beautiful Montage (HD)Online Media 8" descr="Sustainability: told as a Children's Fairy Tale with Beautiful Montage (HD)Online Media 8"/>
          <p:cNvPicPr>
            <a:picLocks noChangeAspect="0"/>
          </p:cNvPicPr>
          <p:nvPr>
            <a:videoFile xmlns:mc="http://schemas.openxmlformats.org/markup-compatibility/2006" r:link="rId8" mc:Ignorable="aiw"/>
          </p:nvPr>
        </p:nvPicPr>
        <p:blipFill>
          <a:blip r:embed="rId9">
            <a:extLst/>
          </a:blip>
          <a:stretch>
            <a:fillRect/>
          </a:stretch>
        </p:blipFill>
        <p:spPr>
          <a:xfrm>
            <a:off x="10270156" y="2334010"/>
            <a:ext cx="1513841" cy="855321"/>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12"/>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1" grpId="2" fill="hold">
                                  <p:stCondLst>
                                    <p:cond delay="0"/>
                                  </p:stCondLst>
                                  <p:childTnLst>
                                    <p:cmd type="call" cmd="playFrom(0.0)">
                                      <p:cBhvr>
                                        <p:cTn id="10" dur="1" fill="hold"/>
                                        <p:tgtEl>
                                          <p:spTgt spid="313"/>
                                        </p:tgtEl>
                                      </p:cBhvr>
                                    </p:cmd>
                                  </p:childTnLst>
                                </p:cTn>
                              </p:par>
                            </p:childTnLst>
                          </p:cTn>
                        </p:par>
                      </p:childTnLst>
                    </p:cTn>
                  </p:par>
                  <p:par>
                    <p:cTn id="11" fill="hold">
                      <p:stCondLst>
                        <p:cond delay="indefinite"/>
                      </p:stCondLst>
                      <p:childTnLst>
                        <p:par>
                          <p:cTn id="12" fill="hold">
                            <p:stCondLst>
                              <p:cond delay="0"/>
                            </p:stCondLst>
                            <p:childTnLst>
                              <p:par>
                                <p:cTn id="13" presetClass="mediacall" nodeType="clickEffect" presetSubtype="0" presetID="3" grpId="1" fill="hold">
                                  <p:stCondLst>
                                    <p:cond delay="0"/>
                                  </p:stCondLst>
                                  <p:childTnLst>
                                    <p:cmd type="call" cmd="stop">
                                      <p:cBhvr>
                                        <p:cTn id="14" dur="1000" fill="hold"/>
                                        <p:tgtEl>
                                          <p:spTgt spid="312"/>
                                        </p:tgtEl>
                                      </p:cBhvr>
                                    </p:cmd>
                                  </p:childTnLst>
                                </p:cTn>
                              </p:par>
                            </p:childTnLst>
                          </p:cTn>
                        </p:par>
                      </p:childTnLst>
                    </p:cTn>
                  </p:par>
                  <p:par>
                    <p:cTn id="15" fill="hold">
                      <p:stCondLst>
                        <p:cond delay="indefinite"/>
                      </p:stCondLst>
                      <p:childTnLst>
                        <p:par>
                          <p:cTn id="16" fill="hold">
                            <p:stCondLst>
                              <p:cond delay="0"/>
                            </p:stCondLst>
                            <p:childTnLst>
                              <p:par>
                                <p:cTn id="17" presetClass="mediacall" nodeType="clickEffect" presetSubtype="0" presetID="3" grpId="2" fill="hold">
                                  <p:stCondLst>
                                    <p:cond delay="0"/>
                                  </p:stCondLst>
                                  <p:childTnLst>
                                    <p:cmd type="call" cmd="stop">
                                      <p:cBhvr>
                                        <p:cTn id="18" dur="1000" fill="hold"/>
                                        <p:tgtEl>
                                          <p:spTgt spid="313"/>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9" fill="hold" display="0">
                  <p:stCondLst>
                    <p:cond delay="indefinite"/>
                  </p:stCondLst>
                </p:cTn>
                <p:tgtEl>
                  <p:spTgt spid="312"/>
                </p:tgtEl>
              </p:cMediaNode>
            </p:video>
            <p:seq concurrent="1" prevAc="none" nextAc="seek">
              <p:cTn id="20" evtFilter="cancelBubble" nodeType="interactiveSeq" restart="whenNotActive" fill="hold">
                <p:stCondLst>
                  <p:cond delay="0" evt="onClick">
                    <p:tgtEl>
                      <p:spTgt spid="312"/>
                    </p:tgtEl>
                  </p:cond>
                </p:stCondLst>
                <p:endSync delay="0" evt="end">
                  <p:rtn val="all"/>
                </p:endSync>
                <p:childTnLst>
                  <p:par>
                    <p:cTn id="21" fill="hold">
                      <p:stCondLst>
                        <p:cond delay="0"/>
                      </p:stCondLst>
                      <p:childTnLst>
                        <p:par>
                          <p:cTn id="22" fill="hold">
                            <p:stCondLst>
                              <p:cond delay="0"/>
                            </p:stCondLst>
                            <p:childTnLst>
                              <p:par>
                                <p:cTn id="23" presetClass="mediacall" nodeType="clickEffect" presetSubtype="0" presetID="2" fill="hold">
                                  <p:stCondLst>
                                    <p:cond delay="0"/>
                                  </p:stCondLst>
                                  <p:childTnLst>
                                    <p:cmd type="call" cmd="togglePause">
                                      <p:cBhvr>
                                        <p:cTn id="24" dur="1" fill="hold"/>
                                        <p:tgtEl>
                                          <p:spTgt spid="312"/>
                                        </p:tgtEl>
                                      </p:cBhvr>
                                    </p:cmd>
                                  </p:childTnLst>
                                </p:cTn>
                              </p:par>
                            </p:childTnLst>
                          </p:cTn>
                        </p:par>
                      </p:childTnLst>
                    </p:cTn>
                  </p:par>
                </p:childTnLst>
              </p:cTn>
              <p:nextCondLst>
                <p:cond delay="0" evt="onClick">
                  <p:tgtEl>
                    <p:spTgt spid="312"/>
                  </p:tgtEl>
                </p:cond>
              </p:nextCondLst>
            </p:seq>
            <p:video fullScrn="0">
              <p:cMediaNode mute="0" showWhenStopped="1" numSld="1" vol="80000">
                <p:cTn id="25" fill="hold" display="0">
                  <p:stCondLst>
                    <p:cond delay="indefinite"/>
                  </p:stCondLst>
                </p:cTn>
                <p:tgtEl>
                  <p:spTgt spid="313"/>
                </p:tgtEl>
              </p:cMediaNode>
            </p:video>
            <p:seq concurrent="1" prevAc="none" nextAc="seek">
              <p:cTn id="26" evtFilter="cancelBubble" nodeType="interactiveSeq" restart="whenNotActive" fill="hold">
                <p:stCondLst>
                  <p:cond delay="0" evt="onClick">
                    <p:tgtEl>
                      <p:spTgt spid="313"/>
                    </p:tgtEl>
                  </p:cond>
                </p:stCondLst>
                <p:endSync delay="0" evt="end">
                  <p:rtn val="all"/>
                </p:endSync>
                <p:childTnLst>
                  <p:par>
                    <p:cTn id="27" fill="hold">
                      <p:stCondLst>
                        <p:cond delay="0"/>
                      </p:stCondLst>
                      <p:childTnLst>
                        <p:par>
                          <p:cTn id="28" fill="hold">
                            <p:stCondLst>
                              <p:cond delay="0"/>
                            </p:stCondLst>
                            <p:childTnLst>
                              <p:par>
                                <p:cTn id="29" presetClass="mediacall" nodeType="clickEffect" presetSubtype="0" presetID="2" fill="hold">
                                  <p:stCondLst>
                                    <p:cond delay="0"/>
                                  </p:stCondLst>
                                  <p:childTnLst>
                                    <p:cmd type="call" cmd="togglePause">
                                      <p:cBhvr>
                                        <p:cTn id="30" dur="1" fill="hold"/>
                                        <p:tgtEl>
                                          <p:spTgt spid="313"/>
                                        </p:tgtEl>
                                      </p:cBhvr>
                                    </p:cmd>
                                  </p:childTnLst>
                                </p:cTn>
                              </p:par>
                            </p:childTnLst>
                          </p:cTn>
                        </p:par>
                      </p:childTnLst>
                    </p:cTn>
                  </p:par>
                </p:childTnLst>
              </p:cTn>
              <p:nextCondLst>
                <p:cond delay="0" evt="onClick">
                  <p:tgtEl>
                    <p:spTgt spid="313"/>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7" name="Rectangle 3"/>
          <p:cNvSpPr/>
          <p:nvPr/>
        </p:nvSpPr>
        <p:spPr>
          <a:xfrm>
            <a:off x="528742" y="2137472"/>
            <a:ext cx="4462358" cy="2151499"/>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8" name="Rectangle 4"/>
          <p:cNvSpPr/>
          <p:nvPr/>
        </p:nvSpPr>
        <p:spPr>
          <a:xfrm>
            <a:off x="528741" y="4434356"/>
            <a:ext cx="6624533"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9" name="Rectangle 5"/>
          <p:cNvSpPr/>
          <p:nvPr/>
        </p:nvSpPr>
        <p:spPr>
          <a:xfrm>
            <a:off x="4991099" y="2151631"/>
            <a:ext cx="6941914"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0" name="Rectangle 6"/>
          <p:cNvSpPr/>
          <p:nvPr/>
        </p:nvSpPr>
        <p:spPr>
          <a:xfrm>
            <a:off x="7153275" y="4434356"/>
            <a:ext cx="4779739"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21" name="TextBox 7"/>
          <p:cNvSpPr txBox="1"/>
          <p:nvPr/>
        </p:nvSpPr>
        <p:spPr>
          <a:xfrm>
            <a:off x="861046" y="4557431"/>
            <a:ext cx="6077784"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Take a look at the </a:t>
            </a:r>
            <a:r>
              <a:rPr b="1" u="sng">
                <a:solidFill>
                  <a:srgbClr val="0563C1"/>
                </a:solidFill>
                <a:uFill>
                  <a:solidFill>
                    <a:srgbClr val="0563C1"/>
                  </a:solidFill>
                </a:uFill>
                <a:hlinkClick r:id="rId2" invalidUrl="" action="" tgtFrame="" tooltip="" history="1" highlightClick="0" endSnd="0"/>
              </a:rPr>
              <a:t>Earth Day website</a:t>
            </a:r>
            <a:r>
              <a:t>. Write an article for your school newsletter or create a video to ask as many families as possible to participate in Earth Day 2023. Explain why this is important and how this links to children’s rights and your work as a Rights Respecting School.</a:t>
            </a:r>
          </a:p>
        </p:txBody>
      </p:sp>
      <p:sp>
        <p:nvSpPr>
          <p:cNvPr id="322" name="TextBox 10"/>
          <p:cNvSpPr txBox="1"/>
          <p:nvPr/>
        </p:nvSpPr>
        <p:spPr>
          <a:xfrm>
            <a:off x="7367717" y="4735655"/>
            <a:ext cx="4350852" cy="8840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Take a look at recent </a:t>
            </a:r>
            <a:r>
              <a:rPr b="1" u="sng">
                <a:solidFill>
                  <a:srgbClr val="0563C1"/>
                </a:solidFill>
                <a:uFill>
                  <a:solidFill>
                    <a:srgbClr val="0563C1"/>
                  </a:solidFill>
                </a:uFill>
                <a:hlinkClick r:id="rId3" invalidUrl="" action="" tgtFrame="" tooltip="" history="1" highlightClick="0" endSnd="0"/>
              </a:rPr>
              <a:t>Earthshot Prize</a:t>
            </a:r>
            <a:r>
              <a:t> winners. What would you like to invent to solve today’s environmental challenges? </a:t>
            </a:r>
          </a:p>
        </p:txBody>
      </p:sp>
      <p:sp>
        <p:nvSpPr>
          <p:cNvPr id="323" name="TextBox 11"/>
          <p:cNvSpPr txBox="1"/>
          <p:nvPr/>
        </p:nvSpPr>
        <p:spPr>
          <a:xfrm>
            <a:off x="5119683" y="2285963"/>
            <a:ext cx="6598886"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sz="1600">
                <a:latin typeface="Arial"/>
                <a:ea typeface="Arial"/>
                <a:cs typeface="Arial"/>
                <a:sym typeface="Arial"/>
              </a:defRPr>
            </a:pPr>
            <a:r>
              <a:rPr u="sng">
                <a:solidFill>
                  <a:srgbClr val="0563C1"/>
                </a:solidFill>
                <a:uFill>
                  <a:solidFill>
                    <a:srgbClr val="0563C1"/>
                  </a:solidFill>
                </a:uFill>
                <a:hlinkClick r:id="rId4" invalidUrl="" action="" tgtFrame="" tooltip="" history="1" highlightClick="0" endSnd="0"/>
              </a:rPr>
              <a:t>Watch the trailer</a:t>
            </a:r>
            <a:r>
              <a:t> </a:t>
            </a:r>
            <a:r>
              <a:rPr b="0"/>
              <a:t>for the film 2040, or the whole film if you have time.</a:t>
            </a:r>
            <a:endParaRPr b="0"/>
          </a:p>
          <a:p>
            <a:pPr algn="ctr">
              <a:defRPr sz="1600">
                <a:latin typeface="Arial"/>
                <a:ea typeface="Arial"/>
                <a:cs typeface="Arial"/>
                <a:sym typeface="Arial"/>
              </a:defRPr>
            </a:pPr>
          </a:p>
          <a:p>
            <a:pPr algn="ctr">
              <a:defRPr sz="1600">
                <a:latin typeface="Arial"/>
                <a:ea typeface="Arial"/>
                <a:cs typeface="Arial"/>
                <a:sym typeface="Arial"/>
              </a:defRPr>
            </a:pPr>
            <a:r>
              <a:t> Director, Damon Gameau, embarks on journey to explore what the future could look like by the year 2040 if we made the best use of the solutions already available to us to improve our planet. What are your hopes for your life and for the future of the Earth? Can you link your vision to rights, especially Articles 6 and 24?</a:t>
            </a:r>
          </a:p>
        </p:txBody>
      </p:sp>
      <p:sp>
        <p:nvSpPr>
          <p:cNvPr id="324" name="TextBox 12"/>
          <p:cNvSpPr txBox="1"/>
          <p:nvPr/>
        </p:nvSpPr>
        <p:spPr>
          <a:xfrm>
            <a:off x="766517" y="2209727"/>
            <a:ext cx="4010138" cy="19135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sz="1600">
                <a:solidFill>
                  <a:srgbClr val="FFFFFF"/>
                </a:solidFill>
                <a:latin typeface="Arial"/>
                <a:ea typeface="Arial"/>
                <a:cs typeface="Arial"/>
                <a:sym typeface="Arial"/>
              </a:defRPr>
            </a:pPr>
            <a:r>
              <a:rPr u="sng">
                <a:solidFill>
                  <a:srgbClr val="0563C1"/>
                </a:solidFill>
                <a:uFill>
                  <a:solidFill>
                    <a:srgbClr val="0563C1"/>
                  </a:solidFill>
                </a:uFill>
                <a:hlinkClick r:id="rId5" invalidUrl="" action="" tgtFrame="" tooltip="" history="1" highlightClick="0" endSnd="0"/>
              </a:rPr>
              <a:t>Listen to Young Poet Kiara Gilbert reading her poem The Abundance of Us.</a:t>
            </a:r>
            <a:r>
              <a:t> </a:t>
            </a:r>
            <a:r>
              <a:rPr b="0"/>
              <a:t>Discuss her words as a class, then write your own Earth Day poem. </a:t>
            </a:r>
            <a:endParaRPr b="0"/>
          </a:p>
          <a:p>
            <a:pPr algn="ctr">
              <a:defRPr sz="1600">
                <a:solidFill>
                  <a:srgbClr val="FFFFFF"/>
                </a:solidFill>
                <a:latin typeface="Arial"/>
                <a:ea typeface="Arial"/>
                <a:cs typeface="Arial"/>
                <a:sym typeface="Arial"/>
              </a:defRPr>
            </a:pPr>
            <a:r>
              <a:t>Can you link to rights and Global Goals within your poem? </a:t>
            </a:r>
          </a:p>
          <a:p>
            <a:pPr algn="ctr">
              <a:defRPr sz="1600">
                <a:solidFill>
                  <a:srgbClr val="FFFFFF"/>
                </a:solidFill>
                <a:latin typeface="Arial"/>
                <a:ea typeface="Arial"/>
                <a:cs typeface="Arial"/>
                <a:sym typeface="Arial"/>
              </a:defRPr>
            </a:pPr>
            <a:r>
              <a:t>You can find the full text of the poem and more about Kiara </a:t>
            </a:r>
            <a:r>
              <a:rPr b="1" u="sng">
                <a:solidFill>
                  <a:srgbClr val="0563C1"/>
                </a:solidFill>
                <a:uFill>
                  <a:solidFill>
                    <a:srgbClr val="0563C1"/>
                  </a:solidFill>
                </a:uFill>
                <a:hlinkClick r:id="rId6" invalidUrl="" action="" tgtFrame="" tooltip="" history="1" highlightClick="0" endSnd="0"/>
              </a:rPr>
              <a:t>here</a:t>
            </a:r>
            <a:r>
              <a:t>.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6"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27"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8" name="Rectangle 3"/>
          <p:cNvSpPr/>
          <p:nvPr/>
        </p:nvSpPr>
        <p:spPr>
          <a:xfrm>
            <a:off x="528740" y="2137472"/>
            <a:ext cx="4195660"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9" name="Rectangle 4"/>
          <p:cNvSpPr/>
          <p:nvPr/>
        </p:nvSpPr>
        <p:spPr>
          <a:xfrm>
            <a:off x="528740" y="4434356"/>
            <a:ext cx="6119710"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30" name="Rectangle 5"/>
          <p:cNvSpPr/>
          <p:nvPr/>
        </p:nvSpPr>
        <p:spPr>
          <a:xfrm>
            <a:off x="4724400" y="2137472"/>
            <a:ext cx="7198060" cy="2151499"/>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31" name="Rectangle 6"/>
          <p:cNvSpPr/>
          <p:nvPr/>
        </p:nvSpPr>
        <p:spPr>
          <a:xfrm>
            <a:off x="6648450" y="4434356"/>
            <a:ext cx="5284564"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32" name="TextBox 7"/>
          <p:cNvSpPr txBox="1"/>
          <p:nvPr/>
        </p:nvSpPr>
        <p:spPr>
          <a:xfrm>
            <a:off x="696088" y="2302033"/>
            <a:ext cx="3860963" cy="16849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sz="1600">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Listen to Young Poet Kiara Gilbert reading her poem The </a:t>
            </a:r>
            <a:r>
              <a:rPr u="sng">
                <a:solidFill>
                  <a:srgbClr val="0563C1"/>
                </a:solidFill>
                <a:uFill>
                  <a:solidFill>
                    <a:srgbClr val="0563C1"/>
                  </a:solidFill>
                </a:uFill>
                <a:hlinkClick r:id="rId2" invalidUrl="" action="" tgtFrame="" tooltip="" history="1" highlightClick="0" endSnd="0"/>
              </a:rPr>
              <a:t>A</a:t>
            </a:r>
            <a:r>
              <a:rPr u="sng">
                <a:solidFill>
                  <a:srgbClr val="0563C1"/>
                </a:solidFill>
                <a:uFill>
                  <a:solidFill>
                    <a:srgbClr val="0563C1"/>
                  </a:solidFill>
                </a:uFill>
                <a:hlinkClick r:id="rId2" invalidUrl="" action="" tgtFrame="" tooltip="" history="1" highlightClick="0" endSnd="0"/>
              </a:rPr>
              <a:t>bundance of Us. </a:t>
            </a:r>
            <a:r>
              <a:rPr b="0">
                <a:solidFill>
                  <a:srgbClr val="030303"/>
                </a:solidFill>
              </a:rPr>
              <a:t>Discuss her words as a class, then write your own Earth Day poem. Can you link to rights and Global Goals within your poem? You can find the full text of the poem and more about Kiara </a:t>
            </a:r>
            <a:r>
              <a:rPr u="sng">
                <a:solidFill>
                  <a:srgbClr val="0563C1"/>
                </a:solidFill>
                <a:uFill>
                  <a:solidFill>
                    <a:srgbClr val="0563C1"/>
                  </a:solidFill>
                </a:uFill>
                <a:hlinkClick r:id="rId3" invalidUrl="" action="" tgtFrame="" tooltip="" history="1" highlightClick="0" endSnd="0"/>
              </a:rPr>
              <a:t>here</a:t>
            </a:r>
            <a:r>
              <a:rPr b="0">
                <a:solidFill>
                  <a:srgbClr val="030303"/>
                </a:solidFill>
              </a:rPr>
              <a:t>. </a:t>
            </a:r>
          </a:p>
        </p:txBody>
      </p:sp>
      <p:sp>
        <p:nvSpPr>
          <p:cNvPr id="333" name="TextBox 8"/>
          <p:cNvSpPr txBox="1"/>
          <p:nvPr/>
        </p:nvSpPr>
        <p:spPr>
          <a:xfrm>
            <a:off x="808724" y="4632940"/>
            <a:ext cx="5559740"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Take a look at the </a:t>
            </a:r>
            <a:r>
              <a:rPr b="1" u="sng">
                <a:solidFill>
                  <a:srgbClr val="0563C1"/>
                </a:solidFill>
                <a:uFill>
                  <a:solidFill>
                    <a:srgbClr val="0563C1"/>
                  </a:solidFill>
                </a:uFill>
                <a:hlinkClick r:id="rId4" invalidUrl="" action="" tgtFrame="" tooltip="" history="1" highlightClick="0" endSnd="0"/>
              </a:rPr>
              <a:t>Earth Day website</a:t>
            </a:r>
            <a:r>
              <a:t>. Write an article for your school newsletter or create a video to ask as many families as possible to participate in Earth Day 2023. Explain why this is important and how participation in Earth Day links to children’s rights and your work as a Rights Respecting School.  </a:t>
            </a:r>
          </a:p>
        </p:txBody>
      </p:sp>
      <p:sp>
        <p:nvSpPr>
          <p:cNvPr id="334" name="TextBox 10"/>
          <p:cNvSpPr txBox="1"/>
          <p:nvPr/>
        </p:nvSpPr>
        <p:spPr>
          <a:xfrm>
            <a:off x="4891747" y="2425144"/>
            <a:ext cx="6767267" cy="161087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b="1" sz="1600">
                <a:solidFill>
                  <a:srgbClr val="FFFFFF"/>
                </a:solidFill>
                <a:latin typeface="Arial"/>
                <a:ea typeface="Arial"/>
                <a:cs typeface="Arial"/>
                <a:sym typeface="Arial"/>
              </a:defRPr>
            </a:pPr>
            <a:r>
              <a:rPr u="sng">
                <a:solidFill>
                  <a:srgbClr val="0563C1"/>
                </a:solidFill>
                <a:uFill>
                  <a:solidFill>
                    <a:srgbClr val="0563C1"/>
                  </a:solidFill>
                </a:uFill>
                <a:hlinkClick r:id="rId5" invalidUrl="" action="" tgtFrame="" tooltip="" history="1" highlightClick="0" endSnd="0"/>
              </a:rPr>
              <a:t>Watch the trailer</a:t>
            </a:r>
            <a:r>
              <a:t> </a:t>
            </a:r>
            <a:r>
              <a:rPr b="0"/>
              <a:t>for the film 2040 or the whole film if you have time. Director, Damon Gameau, embarks on journey to explore what the future could look like by the year 2040 if we made the best use of the solutions already available to us to improve our planet. What are your hopes for your life and for the future of the Earth? Can you link your vision to rights, especially Articles 6 and 24?</a:t>
            </a:r>
            <a:endParaRPr b="0"/>
          </a:p>
        </p:txBody>
      </p:sp>
      <p:sp>
        <p:nvSpPr>
          <p:cNvPr id="335" name="TextBox 11"/>
          <p:cNvSpPr txBox="1"/>
          <p:nvPr/>
        </p:nvSpPr>
        <p:spPr>
          <a:xfrm>
            <a:off x="6928433" y="4632940"/>
            <a:ext cx="4808272"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Some people say: “For us, every day is Earth Day.” </a:t>
            </a:r>
          </a:p>
          <a:p>
            <a:pPr algn="ctr">
              <a:defRPr>
                <a:solidFill>
                  <a:srgbClr val="FFFFFF"/>
                </a:solidFill>
                <a:latin typeface="Arial"/>
                <a:ea typeface="Arial"/>
                <a:cs typeface="Arial"/>
                <a:sym typeface="Arial"/>
              </a:defRPr>
            </a:pPr>
            <a:r>
              <a:t>If you feel the same, check out these </a:t>
            </a:r>
            <a:r>
              <a:rPr b="1" u="sng">
                <a:solidFill>
                  <a:srgbClr val="0563C1"/>
                </a:solidFill>
                <a:uFill>
                  <a:solidFill>
                    <a:srgbClr val="0563C1"/>
                  </a:solidFill>
                </a:uFill>
                <a:hlinkClick r:id="rId6" invalidUrl="" action="" tgtFrame="" tooltip="" history="1" highlightClick="0" endSnd="0"/>
              </a:rPr>
              <a:t>52 actions</a:t>
            </a:r>
            <a:r>
              <a:t> and tips to make a difference. Discuss and choose one to implement in your school and one for home.</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7"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38"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39" name="Rectangle 3"/>
          <p:cNvSpPr/>
          <p:nvPr/>
        </p:nvSpPr>
        <p:spPr>
          <a:xfrm>
            <a:off x="528740" y="2137472"/>
            <a:ext cx="5458405" cy="2151499"/>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0" name="Rectangle 4"/>
          <p:cNvSpPr/>
          <p:nvPr/>
        </p:nvSpPr>
        <p:spPr>
          <a:xfrm>
            <a:off x="528739" y="4434356"/>
            <a:ext cx="73046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1" name="Rectangle 5"/>
          <p:cNvSpPr/>
          <p:nvPr/>
        </p:nvSpPr>
        <p:spPr>
          <a:xfrm>
            <a:off x="5987143" y="2137472"/>
            <a:ext cx="5945873" cy="2151499"/>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42" name="Rectangle 6"/>
          <p:cNvSpPr/>
          <p:nvPr/>
        </p:nvSpPr>
        <p:spPr>
          <a:xfrm>
            <a:off x="7833407" y="4434356"/>
            <a:ext cx="4099607"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43" name="TextBox 8"/>
          <p:cNvSpPr txBox="1"/>
          <p:nvPr/>
        </p:nvSpPr>
        <p:spPr>
          <a:xfrm>
            <a:off x="6250578" y="2333855"/>
            <a:ext cx="3047729" cy="1456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latin typeface="Arial"/>
                <a:ea typeface="Arial"/>
                <a:cs typeface="Arial"/>
                <a:sym typeface="Arial"/>
              </a:defRPr>
            </a:pPr>
            <a:r>
              <a:t>Watch the </a:t>
            </a:r>
            <a:r>
              <a:rPr b="1" u="sng">
                <a:solidFill>
                  <a:srgbClr val="0563C1"/>
                </a:solidFill>
                <a:uFill>
                  <a:solidFill>
                    <a:srgbClr val="0563C1"/>
                  </a:solidFill>
                </a:uFill>
                <a:hlinkClick r:id="rId2" invalidUrl="" action="" tgtFrame="" tooltip="" history="1" highlightClick="0" endSnd="0"/>
              </a:rPr>
              <a:t>One Earth</a:t>
            </a:r>
            <a:r>
              <a:t> video. Create your own visual representation of the Earth using both positive and negative images. Share on social media using #InvestInOurPlanet. </a:t>
            </a:r>
          </a:p>
        </p:txBody>
      </p:sp>
      <p:sp>
        <p:nvSpPr>
          <p:cNvPr id="344" name="TextBox 9"/>
          <p:cNvSpPr txBox="1"/>
          <p:nvPr/>
        </p:nvSpPr>
        <p:spPr>
          <a:xfrm>
            <a:off x="764454" y="4769208"/>
            <a:ext cx="6833236" cy="12277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Check out this </a:t>
            </a:r>
            <a:r>
              <a:rPr b="1" u="sng">
                <a:solidFill>
                  <a:srgbClr val="0563C1"/>
                </a:solidFill>
                <a:uFill>
                  <a:solidFill>
                    <a:srgbClr val="0563C1"/>
                  </a:solidFill>
                </a:uFill>
                <a:hlinkClick r:id="rId3" invalidUrl="" action="" tgtFrame="" tooltip="" history="1" highlightClick="0" endSnd="0"/>
              </a:rPr>
              <a:t>reading list</a:t>
            </a:r>
            <a:r>
              <a:t>. Have you read any of these or a different books about environmental issues? Talk to a friend and share your thoughts and opinions about these books. Take your ideas to your school library and discuss how reading books about environmental issues could be better promoted. </a:t>
            </a:r>
          </a:p>
        </p:txBody>
      </p:sp>
      <p:sp>
        <p:nvSpPr>
          <p:cNvPr id="345" name="TextBox 10"/>
          <p:cNvSpPr txBox="1"/>
          <p:nvPr/>
        </p:nvSpPr>
        <p:spPr>
          <a:xfrm>
            <a:off x="686323" y="2445346"/>
            <a:ext cx="5143238" cy="14174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Look at the </a:t>
            </a:r>
            <a:r>
              <a:rPr b="1" u="sng">
                <a:solidFill>
                  <a:srgbClr val="0563C1"/>
                </a:solidFill>
                <a:uFill>
                  <a:solidFill>
                    <a:srgbClr val="0563C1"/>
                  </a:solidFill>
                </a:uFill>
                <a:hlinkClick r:id="rId4" invalidUrl="" action="" tgtFrame="" tooltip="" history="1" highlightClick="0" endSnd="0"/>
              </a:rPr>
              <a:t>Artists for the Earth</a:t>
            </a:r>
            <a:r>
              <a:rPr b="1"/>
              <a:t> </a:t>
            </a:r>
            <a:r>
              <a:t>website. Create your own gallery in school or your local library or supermarket to raise awareness of Earth Day and the environment. Link your creativity to children’s rights. </a:t>
            </a:r>
          </a:p>
        </p:txBody>
      </p:sp>
      <p:sp>
        <p:nvSpPr>
          <p:cNvPr id="346" name="TextBox 12"/>
          <p:cNvSpPr txBox="1"/>
          <p:nvPr/>
        </p:nvSpPr>
        <p:spPr>
          <a:xfrm>
            <a:off x="8098992" y="4632942"/>
            <a:ext cx="3556865"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Take a look at recent </a:t>
            </a:r>
            <a:r>
              <a:rPr b="1" u="sng">
                <a:solidFill>
                  <a:srgbClr val="0563C1"/>
                </a:solidFill>
                <a:uFill>
                  <a:solidFill>
                    <a:srgbClr val="0563C1"/>
                  </a:solidFill>
                </a:uFill>
                <a:hlinkClick r:id="rId5" invalidUrl="" action="" tgtFrame="" tooltip="" history="1" highlightClick="0" endSnd="0"/>
              </a:rPr>
              <a:t>Earthshot Prize winners</a:t>
            </a:r>
            <a:r>
              <a:t>. What would you invent to solve today’s environmental challenges and how might this link to Articles 6, 24 or any other rights?</a:t>
            </a:r>
          </a:p>
        </p:txBody>
      </p:sp>
      <p:pic>
        <p:nvPicPr>
          <p:cNvPr id="347" name="One Earth - Environmental Short FilmOnline Media 11" descr="One Earth - Environmental Short FilmOnline Media 11"/>
          <p:cNvPicPr>
            <a:picLocks noChangeAspect="0"/>
          </p:cNvPicPr>
          <p:nvPr>
            <a:videoFile xmlns:mc="http://schemas.openxmlformats.org/markup-compatibility/2006" r:link="rId6" mc:Ignorable="aiw"/>
          </p:nvPr>
        </p:nvPicPr>
        <p:blipFill>
          <a:blip r:embed="rId7">
            <a:extLst/>
          </a:blip>
          <a:stretch>
            <a:fillRect/>
          </a:stretch>
        </p:blipFill>
        <p:spPr>
          <a:xfrm>
            <a:off x="9389077" y="2445346"/>
            <a:ext cx="2263592" cy="1278930"/>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347"/>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347"/>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347"/>
                </p:tgtEl>
              </p:cMediaNode>
            </p:video>
            <p:seq concurrent="1" prevAc="none" nextAc="seek">
              <p:cTn id="12" evtFilter="cancelBubble" nodeType="interactiveSeq" restart="whenNotActive" fill="hold">
                <p:stCondLst>
                  <p:cond delay="0" evt="onClick">
                    <p:tgtEl>
                      <p:spTgt spid="347"/>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347"/>
                                        </p:tgtEl>
                                      </p:cBhvr>
                                    </p:cmd>
                                  </p:childTnLst>
                                </p:cTn>
                              </p:par>
                            </p:childTnLst>
                          </p:cTn>
                        </p:par>
                      </p:childTnLst>
                    </p:cTn>
                  </p:par>
                </p:childTnLst>
              </p:cTn>
              <p:nextCondLst>
                <p:cond delay="0" evt="onClick">
                  <p:tgtEl>
                    <p:spTgt spid="34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 Placeholder 1"/>
          <p:cNvSpPr txBox="1"/>
          <p:nvPr>
            <p:ph type="body" sz="quarter" idx="1"/>
          </p:nvPr>
        </p:nvSpPr>
        <p:spPr>
          <a:xfrm>
            <a:off x="6536001" y="663684"/>
            <a:ext cx="3379524" cy="588606"/>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50" name="Text Placeholder 2"/>
          <p:cNvSpPr/>
          <p:nvPr>
            <p:ph type="body" idx="21"/>
          </p:nvPr>
        </p:nvSpPr>
        <p:spPr>
          <a:xfrm>
            <a:off x="6535895" y="1526397"/>
            <a:ext cx="5305426" cy="705905"/>
          </a:xfrm>
          <a:prstGeom prst="rect">
            <a:avLst/>
          </a:prstGeom>
          <a:extLst>
            <a:ext uri="{C572A759-6A51-4108-AA02-DFA0A04FC94B}">
              <ma14:wrappingTextBoxFlag xmlns:ma14="http://schemas.microsoft.com/office/mac/drawingml/2011/main" val="1"/>
            </a:ext>
          </a:extLst>
        </p:spPr>
        <p:txBody>
          <a:bodyPr/>
          <a:lstStyle>
            <a:lvl1pPr defTabSz="758951">
              <a:defRPr sz="1494">
                <a:latin typeface="Arial"/>
                <a:ea typeface="Arial"/>
                <a:cs typeface="Arial"/>
                <a:sym typeface="Arial"/>
              </a:defRPr>
            </a:lvl1pPr>
          </a:lstStyle>
          <a:p>
            <a:pPr/>
            <a:r>
              <a:t>Take a few minutes and find some space to be quiet and to think... If you can, go outside, look out of a window or put some images of earth and the environment on a screen…</a:t>
            </a:r>
          </a:p>
        </p:txBody>
      </p:sp>
      <p:sp>
        <p:nvSpPr>
          <p:cNvPr id="351" name="Text Placeholder 5"/>
          <p:cNvSpPr/>
          <p:nvPr>
            <p:ph type="body" idx="24"/>
          </p:nvPr>
        </p:nvSpPr>
        <p:spPr>
          <a:xfrm>
            <a:off x="6535895" y="2752725"/>
            <a:ext cx="5437031" cy="3743324"/>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Why is our planet special to you? What do you value most about the environment?</a:t>
            </a:r>
          </a:p>
          <a:p>
            <a:pPr>
              <a:defRPr>
                <a:latin typeface="Arial"/>
                <a:ea typeface="Arial"/>
                <a:cs typeface="Arial"/>
                <a:sym typeface="Arial"/>
              </a:defRPr>
            </a:pPr>
            <a:r>
              <a:t>How can upholding everyone’s rights help protect the planet?</a:t>
            </a:r>
          </a:p>
          <a:p>
            <a:pPr>
              <a:defRPr>
                <a:latin typeface="Arial"/>
                <a:ea typeface="Arial"/>
                <a:cs typeface="Arial"/>
                <a:sym typeface="Arial"/>
              </a:defRPr>
            </a:pPr>
            <a:r>
              <a:t>How will you celebrate Earth Day this year? </a:t>
            </a:r>
          </a:p>
          <a:p>
            <a:pPr>
              <a:defRPr>
                <a:latin typeface="Arial"/>
                <a:ea typeface="Arial"/>
                <a:cs typeface="Arial"/>
                <a:sym typeface="Arial"/>
              </a:defRPr>
            </a:pPr>
            <a:r>
              <a:t>How can you encourage positive environmental action with friends, neighbours and family members?</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